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nva Student Font" panose="020B0604020202020204" charset="0"/>
      <p:regular r:id="rId26"/>
    </p:embeddedFont>
    <p:embeddedFont>
      <p:font typeface="Comic Sans Bold" panose="020B0604020202020204" charset="0"/>
      <p:regular r:id="rId27"/>
    </p:embeddedFont>
    <p:embeddedFont>
      <p:font typeface="Paalalabas Condensed" panose="020B0604020202020204" charset="0"/>
      <p:regular r:id="rId28"/>
    </p:embeddedFont>
    <p:embeddedFont>
      <p:font typeface="Placard Next Compressed" panose="020B0604020202020204" charset="0"/>
      <p:regular r:id="rId29"/>
    </p:embeddedFont>
    <p:embeddedFont>
      <p:font typeface="Poppins" panose="00000500000000000000" pitchFamily="2" charset="0"/>
      <p:regular r:id="rId30"/>
    </p:embeddedFont>
    <p:embeddedFont>
      <p:font typeface="Poppins Bold" panose="0000080000000000000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50.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51.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53.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54.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56.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57.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26" Type="http://schemas.openxmlformats.org/officeDocument/2006/relationships/image" Target="../media/image60.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59.sv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58.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5.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4.png"/><Relationship Id="rId27"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62.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64.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image" Target="../media/image65.jpeg"/><Relationship Id="rId21" Type="http://schemas.openxmlformats.org/officeDocument/2006/relationships/image" Target="../media/image13.png"/><Relationship Id="rId7" Type="http://schemas.openxmlformats.org/officeDocument/2006/relationships/image" Target="../media/image33.svg"/><Relationship Id="rId12" Type="http://schemas.openxmlformats.org/officeDocument/2006/relationships/image" Target="../media/image4.svg"/><Relationship Id="rId17" Type="http://schemas.openxmlformats.org/officeDocument/2006/relationships/image" Target="../media/image9.svg"/><Relationship Id="rId25" Type="http://schemas.openxmlformats.org/officeDocument/2006/relationships/image" Target="../media/image17.png"/><Relationship Id="rId2" Type="http://schemas.openxmlformats.org/officeDocument/2006/relationships/image" Target="../media/image62.jpeg"/><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png"/><Relationship Id="rId24" Type="http://schemas.openxmlformats.org/officeDocument/2006/relationships/image" Target="../media/image16.svg"/><Relationship Id="rId5" Type="http://schemas.openxmlformats.org/officeDocument/2006/relationships/image" Target="../media/image19.svg"/><Relationship Id="rId15" Type="http://schemas.openxmlformats.org/officeDocument/2006/relationships/image" Target="../media/image7.png"/><Relationship Id="rId23" Type="http://schemas.openxmlformats.org/officeDocument/2006/relationships/image" Target="../media/image15.png"/><Relationship Id="rId10" Type="http://schemas.openxmlformats.org/officeDocument/2006/relationships/image" Target="../media/image2.png"/><Relationship Id="rId19" Type="http://schemas.openxmlformats.org/officeDocument/2006/relationships/image" Target="../media/image11.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6.svg"/><Relationship Id="rId22"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26" Type="http://schemas.openxmlformats.org/officeDocument/2006/relationships/image" Target="../media/image30.svg"/><Relationship Id="rId3" Type="http://schemas.openxmlformats.org/officeDocument/2006/relationships/image" Target="../media/image3.png"/><Relationship Id="rId21" Type="http://schemas.openxmlformats.org/officeDocument/2006/relationships/image" Target="../media/image25.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9.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28.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7.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26" Type="http://schemas.openxmlformats.org/officeDocument/2006/relationships/image" Target="../media/image68.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29"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67.svg"/><Relationship Id="rId28" Type="http://schemas.openxmlformats.org/officeDocument/2006/relationships/image" Target="../media/image70.png"/><Relationship Id="rId10" Type="http://schemas.openxmlformats.org/officeDocument/2006/relationships/image" Target="../media/image10.png"/><Relationship Id="rId19" Type="http://schemas.openxmlformats.org/officeDocument/2006/relationships/image" Target="../media/image23.svg"/><Relationship Id="rId31" Type="http://schemas.openxmlformats.org/officeDocument/2006/relationships/image" Target="../media/image7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66.png"/><Relationship Id="rId27" Type="http://schemas.openxmlformats.org/officeDocument/2006/relationships/image" Target="../media/image69.svg"/><Relationship Id="rId30"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74.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hyperlink" Target="https://aaf1a18515da0e792f78-c27fdabe952dfc357fe25ebf5c8897ee.ssl.cf5.rackcdn.com/2301/YSVP+Reverse+Advent+Calendar.pdf?v=1729522372000" TargetMode="External"/><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76.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hyperlink" Target="https://aaf1a18515da0e792f78-c27fdabe952dfc357fe25ebf5c8897ee.ssl.cf5.rackcdn.com/2301/Peace+and+Reconciliation+New.pdf?v=1696630277000" TargetMode="External"/><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78.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31.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26" Type="http://schemas.openxmlformats.org/officeDocument/2006/relationships/image" Target="../media/image36.png"/><Relationship Id="rId3" Type="http://schemas.openxmlformats.org/officeDocument/2006/relationships/image" Target="../media/image3.png"/><Relationship Id="rId21" Type="http://schemas.openxmlformats.org/officeDocument/2006/relationships/image" Target="../media/image25.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35.sv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3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7.svg"/><Relationship Id="rId28"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6.png"/><Relationship Id="rId27"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40.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26" Type="http://schemas.openxmlformats.org/officeDocument/2006/relationships/image" Target="../media/image43.png"/><Relationship Id="rId3" Type="http://schemas.openxmlformats.org/officeDocument/2006/relationships/image" Target="../media/image3.png"/><Relationship Id="rId21" Type="http://schemas.openxmlformats.org/officeDocument/2006/relationships/image" Target="../media/image25.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42.sv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41.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7.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6.png"/><Relationship Id="rId27" Type="http://schemas.openxmlformats.org/officeDocument/2006/relationships/image" Target="../media/image44.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45.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5.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47.sv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46.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7.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11.svg"/><Relationship Id="rId3" Type="http://schemas.openxmlformats.org/officeDocument/2006/relationships/image" Target="../media/image18.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48.jpeg"/><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svg"/><Relationship Id="rId24" Type="http://schemas.openxmlformats.org/officeDocument/2006/relationships/image" Target="../media/image17.png"/><Relationship Id="rId5" Type="http://schemas.openxmlformats.org/officeDocument/2006/relationships/image" Target="../media/image32.png"/><Relationship Id="rId15" Type="http://schemas.openxmlformats.org/officeDocument/2006/relationships/image" Target="../media/image8.png"/><Relationship Id="rId23" Type="http://schemas.openxmlformats.org/officeDocument/2006/relationships/image" Target="../media/image16.sv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19.svg"/><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5466"/>
            <a:ext cx="19841605" cy="10712466"/>
            <a:chOff x="0" y="0"/>
            <a:chExt cx="26455473" cy="14283289"/>
          </a:xfrm>
        </p:grpSpPr>
        <p:sp>
          <p:nvSpPr>
            <p:cNvPr id="3" name="Freeform 3"/>
            <p:cNvSpPr/>
            <p:nvPr/>
          </p:nvSpPr>
          <p:spPr>
            <a:xfrm>
              <a:off x="10041176" y="1352199"/>
              <a:ext cx="14342824" cy="12931090"/>
            </a:xfrm>
            <a:custGeom>
              <a:avLst/>
              <a:gdLst/>
              <a:ahLst/>
              <a:cxnLst/>
              <a:rect l="l" t="t" r="r" b="b"/>
              <a:pathLst>
                <a:path w="14342824" h="12931090">
                  <a:moveTo>
                    <a:pt x="0" y="0"/>
                  </a:moveTo>
                  <a:lnTo>
                    <a:pt x="14342824" y="0"/>
                  </a:lnTo>
                  <a:lnTo>
                    <a:pt x="14342824" y="12931090"/>
                  </a:lnTo>
                  <a:lnTo>
                    <a:pt x="0" y="12931090"/>
                  </a:lnTo>
                  <a:lnTo>
                    <a:pt x="0" y="0"/>
                  </a:lnTo>
                  <a:close/>
                </a:path>
              </a:pathLst>
            </a:custGeom>
            <a:blipFill>
              <a:blip r:embed="rId2"/>
              <a:stretch>
                <a:fillRect l="-30428" t="-11594" r="-42522" b="-16061"/>
              </a:stretch>
            </a:blipFill>
          </p:spPr>
          <p:txBody>
            <a:bodyPr/>
            <a:lstStyle/>
            <a:p>
              <a:endParaRPr lang="en-GB"/>
            </a:p>
          </p:txBody>
        </p:sp>
        <p:grpSp>
          <p:nvGrpSpPr>
            <p:cNvPr id="4" name="Group 4"/>
            <p:cNvGrpSpPr/>
            <p:nvPr/>
          </p:nvGrpSpPr>
          <p:grpSpPr>
            <a:xfrm>
              <a:off x="12273188" y="579112"/>
              <a:ext cx="4211451" cy="2920390"/>
              <a:chOff x="0" y="0"/>
              <a:chExt cx="1391575" cy="964974"/>
            </a:xfrm>
          </p:grpSpPr>
          <p:sp>
            <p:nvSpPr>
              <p:cNvPr id="5" name="Freeform 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6" name="TextBox 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7" name="Freeform 7"/>
            <p:cNvSpPr/>
            <p:nvPr/>
          </p:nvSpPr>
          <p:spPr>
            <a:xfrm>
              <a:off x="14527496" y="948040"/>
              <a:ext cx="1346959" cy="2551462"/>
            </a:xfrm>
            <a:custGeom>
              <a:avLst/>
              <a:gdLst/>
              <a:ahLst/>
              <a:cxnLst/>
              <a:rect l="l" t="t" r="r" b="b"/>
              <a:pathLst>
                <a:path w="1346959" h="2551462">
                  <a:moveTo>
                    <a:pt x="0" y="0"/>
                  </a:moveTo>
                  <a:lnTo>
                    <a:pt x="1346959" y="0"/>
                  </a:lnTo>
                  <a:lnTo>
                    <a:pt x="1346959" y="2551462"/>
                  </a:lnTo>
                  <a:lnTo>
                    <a:pt x="0" y="2551462"/>
                  </a:lnTo>
                  <a:lnTo>
                    <a:pt x="0" y="0"/>
                  </a:lnTo>
                  <a:close/>
                </a:path>
              </a:pathLst>
            </a:custGeom>
            <a:blipFill>
              <a:blip r:embed="rId3"/>
              <a:stretch>
                <a:fillRect/>
              </a:stretch>
            </a:blipFill>
          </p:spPr>
          <p:txBody>
            <a:bodyPr/>
            <a:lstStyle/>
            <a:p>
              <a:endParaRPr lang="en-GB"/>
            </a:p>
          </p:txBody>
        </p:sp>
        <p:sp>
          <p:nvSpPr>
            <p:cNvPr id="8" name="Freeform 8"/>
            <p:cNvSpPr/>
            <p:nvPr/>
          </p:nvSpPr>
          <p:spPr>
            <a:xfrm>
              <a:off x="14690815" y="1173310"/>
              <a:ext cx="1020321" cy="865997"/>
            </a:xfrm>
            <a:custGeom>
              <a:avLst/>
              <a:gdLst/>
              <a:ahLst/>
              <a:cxnLst/>
              <a:rect l="l" t="t" r="r" b="b"/>
              <a:pathLst>
                <a:path w="1020321" h="865997">
                  <a:moveTo>
                    <a:pt x="0" y="0"/>
                  </a:moveTo>
                  <a:lnTo>
                    <a:pt x="1020321" y="0"/>
                  </a:lnTo>
                  <a:lnTo>
                    <a:pt x="1020321" y="865997"/>
                  </a:lnTo>
                  <a:lnTo>
                    <a:pt x="0" y="865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9" name="Group 9"/>
            <p:cNvGrpSpPr/>
            <p:nvPr/>
          </p:nvGrpSpPr>
          <p:grpSpPr>
            <a:xfrm>
              <a:off x="2900072" y="579112"/>
              <a:ext cx="4211451" cy="2920390"/>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2" name="Group 12"/>
            <p:cNvGrpSpPr/>
            <p:nvPr/>
          </p:nvGrpSpPr>
          <p:grpSpPr>
            <a:xfrm>
              <a:off x="9600554" y="579112"/>
              <a:ext cx="3592415" cy="2920390"/>
              <a:chOff x="0" y="0"/>
              <a:chExt cx="1131574" cy="919893"/>
            </a:xfrm>
          </p:grpSpPr>
          <p:sp>
            <p:nvSpPr>
              <p:cNvPr id="13" name="Freeform 13"/>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4" name="TextBox 14"/>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5" name="Freeform 15"/>
            <p:cNvSpPr/>
            <p:nvPr/>
          </p:nvSpPr>
          <p:spPr>
            <a:xfrm>
              <a:off x="9832612" y="807199"/>
              <a:ext cx="3243738" cy="2692303"/>
            </a:xfrm>
            <a:custGeom>
              <a:avLst/>
              <a:gdLst/>
              <a:ahLst/>
              <a:cxnLst/>
              <a:rect l="l" t="t" r="r" b="b"/>
              <a:pathLst>
                <a:path w="3243738" h="2692303">
                  <a:moveTo>
                    <a:pt x="0" y="0"/>
                  </a:moveTo>
                  <a:lnTo>
                    <a:pt x="3243738" y="0"/>
                  </a:lnTo>
                  <a:lnTo>
                    <a:pt x="3243738" y="2692303"/>
                  </a:lnTo>
                  <a:lnTo>
                    <a:pt x="0" y="2692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6" name="Group 16"/>
            <p:cNvGrpSpPr/>
            <p:nvPr/>
          </p:nvGrpSpPr>
          <p:grpSpPr>
            <a:xfrm>
              <a:off x="0" y="525615"/>
              <a:ext cx="3794162" cy="2954516"/>
              <a:chOff x="0" y="0"/>
              <a:chExt cx="1372617" cy="1068858"/>
            </a:xfrm>
          </p:grpSpPr>
          <p:sp>
            <p:nvSpPr>
              <p:cNvPr id="17" name="Freeform 17"/>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8" name="TextBox 18"/>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9" name="Freeform 19"/>
            <p:cNvSpPr/>
            <p:nvPr/>
          </p:nvSpPr>
          <p:spPr>
            <a:xfrm>
              <a:off x="1118243" y="970061"/>
              <a:ext cx="2005701" cy="2505821"/>
            </a:xfrm>
            <a:custGeom>
              <a:avLst/>
              <a:gdLst/>
              <a:ahLst/>
              <a:cxnLst/>
              <a:rect l="l" t="t" r="r" b="b"/>
              <a:pathLst>
                <a:path w="2005701" h="2505821">
                  <a:moveTo>
                    <a:pt x="0" y="0"/>
                  </a:moveTo>
                  <a:lnTo>
                    <a:pt x="2005701" y="0"/>
                  </a:lnTo>
                  <a:lnTo>
                    <a:pt x="2005701" y="2505821"/>
                  </a:lnTo>
                  <a:lnTo>
                    <a:pt x="0" y="2505821"/>
                  </a:lnTo>
                  <a:lnTo>
                    <a:pt x="0" y="0"/>
                  </a:lnTo>
                  <a:close/>
                </a:path>
              </a:pathLst>
            </a:custGeom>
            <a:blipFill>
              <a:blip r:embed="rId8"/>
              <a:stretch>
                <a:fillRect/>
              </a:stretch>
            </a:blipFill>
          </p:spPr>
          <p:txBody>
            <a:bodyPr/>
            <a:lstStyle/>
            <a:p>
              <a:endParaRPr lang="en-GB"/>
            </a:p>
          </p:txBody>
        </p:sp>
        <p:grpSp>
          <p:nvGrpSpPr>
            <p:cNvPr id="20" name="Group 20"/>
            <p:cNvGrpSpPr/>
            <p:nvPr/>
          </p:nvGrpSpPr>
          <p:grpSpPr>
            <a:xfrm>
              <a:off x="6351396" y="378275"/>
              <a:ext cx="3249158" cy="3101856"/>
              <a:chOff x="0" y="0"/>
              <a:chExt cx="1079750" cy="1030799"/>
            </a:xfrm>
          </p:grpSpPr>
          <p:sp>
            <p:nvSpPr>
              <p:cNvPr id="21" name="Freeform 21"/>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2" name="TextBox 22"/>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3" name="Freeform 23"/>
            <p:cNvSpPr/>
            <p:nvPr/>
          </p:nvSpPr>
          <p:spPr>
            <a:xfrm>
              <a:off x="6508453" y="730482"/>
              <a:ext cx="3050444" cy="2745400"/>
            </a:xfrm>
            <a:custGeom>
              <a:avLst/>
              <a:gdLst/>
              <a:ahLst/>
              <a:cxnLst/>
              <a:rect l="l" t="t" r="r" b="b"/>
              <a:pathLst>
                <a:path w="3050444" h="2745400">
                  <a:moveTo>
                    <a:pt x="0" y="0"/>
                  </a:moveTo>
                  <a:lnTo>
                    <a:pt x="3050444" y="0"/>
                  </a:lnTo>
                  <a:lnTo>
                    <a:pt x="3050444" y="2745400"/>
                  </a:lnTo>
                  <a:lnTo>
                    <a:pt x="0" y="2745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4" name="Freeform 24"/>
            <p:cNvSpPr/>
            <p:nvPr/>
          </p:nvSpPr>
          <p:spPr>
            <a:xfrm>
              <a:off x="4092221" y="878377"/>
              <a:ext cx="1961116" cy="2597505"/>
            </a:xfrm>
            <a:custGeom>
              <a:avLst/>
              <a:gdLst/>
              <a:ahLst/>
              <a:cxnLst/>
              <a:rect l="l" t="t" r="r" b="b"/>
              <a:pathLst>
                <a:path w="1961116" h="2597505">
                  <a:moveTo>
                    <a:pt x="0" y="0"/>
                  </a:moveTo>
                  <a:lnTo>
                    <a:pt x="1961116" y="0"/>
                  </a:lnTo>
                  <a:lnTo>
                    <a:pt x="1961116" y="2597505"/>
                  </a:lnTo>
                  <a:lnTo>
                    <a:pt x="0" y="25975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25" name="Group 25"/>
            <p:cNvGrpSpPr/>
            <p:nvPr/>
          </p:nvGrpSpPr>
          <p:grpSpPr>
            <a:xfrm>
              <a:off x="537439" y="0"/>
              <a:ext cx="3896257" cy="2223771"/>
              <a:chOff x="0" y="0"/>
              <a:chExt cx="1545242" cy="881940"/>
            </a:xfrm>
          </p:grpSpPr>
          <p:sp>
            <p:nvSpPr>
              <p:cNvPr id="26" name="Freeform 26"/>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7" name="TextBox 27"/>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8" name="Freeform 28"/>
            <p:cNvSpPr/>
            <p:nvPr/>
          </p:nvSpPr>
          <p:spPr>
            <a:xfrm>
              <a:off x="874023" y="910489"/>
              <a:ext cx="3155139" cy="1088523"/>
            </a:xfrm>
            <a:custGeom>
              <a:avLst/>
              <a:gdLst/>
              <a:ahLst/>
              <a:cxnLst/>
              <a:rect l="l" t="t" r="r" b="b"/>
              <a:pathLst>
                <a:path w="3155139" h="1088523">
                  <a:moveTo>
                    <a:pt x="0" y="0"/>
                  </a:moveTo>
                  <a:lnTo>
                    <a:pt x="3155139" y="0"/>
                  </a:lnTo>
                  <a:lnTo>
                    <a:pt x="3155139" y="1088523"/>
                  </a:lnTo>
                  <a:lnTo>
                    <a:pt x="0" y="1088523"/>
                  </a:lnTo>
                  <a:lnTo>
                    <a:pt x="0" y="0"/>
                  </a:lnTo>
                  <a:close/>
                </a:path>
              </a:pathLst>
            </a:custGeom>
            <a:blipFill>
              <a:blip r:embed="rId13"/>
              <a:stretch>
                <a:fillRect/>
              </a:stretch>
            </a:blipFill>
          </p:spPr>
          <p:txBody>
            <a:bodyPr/>
            <a:lstStyle/>
            <a:p>
              <a:endParaRPr lang="en-GB"/>
            </a:p>
          </p:txBody>
        </p:sp>
        <p:sp>
          <p:nvSpPr>
            <p:cNvPr id="29" name="TextBox 29"/>
            <p:cNvSpPr txBox="1"/>
            <p:nvPr/>
          </p:nvSpPr>
          <p:spPr>
            <a:xfrm>
              <a:off x="14989390" y="1562226"/>
              <a:ext cx="423172" cy="477081"/>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grpSp>
          <p:nvGrpSpPr>
            <p:cNvPr id="30" name="Group 30"/>
            <p:cNvGrpSpPr/>
            <p:nvPr/>
          </p:nvGrpSpPr>
          <p:grpSpPr>
            <a:xfrm>
              <a:off x="16331655" y="364593"/>
              <a:ext cx="4168608" cy="3170662"/>
              <a:chOff x="0" y="0"/>
              <a:chExt cx="1352862" cy="1028993"/>
            </a:xfrm>
          </p:grpSpPr>
          <p:sp>
            <p:nvSpPr>
              <p:cNvPr id="31" name="Freeform 31"/>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2" name="TextBox 32"/>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3" name="Freeform 33"/>
            <p:cNvSpPr/>
            <p:nvPr/>
          </p:nvSpPr>
          <p:spPr>
            <a:xfrm>
              <a:off x="16897405" y="649877"/>
              <a:ext cx="3339335" cy="2885378"/>
            </a:xfrm>
            <a:custGeom>
              <a:avLst/>
              <a:gdLst/>
              <a:ahLst/>
              <a:cxnLst/>
              <a:rect l="l" t="t" r="r" b="b"/>
              <a:pathLst>
                <a:path w="3339335" h="2885378">
                  <a:moveTo>
                    <a:pt x="0" y="0"/>
                  </a:moveTo>
                  <a:lnTo>
                    <a:pt x="3339334" y="0"/>
                  </a:lnTo>
                  <a:lnTo>
                    <a:pt x="3339334" y="2885379"/>
                  </a:lnTo>
                  <a:lnTo>
                    <a:pt x="0" y="2885379"/>
                  </a:lnTo>
                  <a:lnTo>
                    <a:pt x="0" y="0"/>
                  </a:lnTo>
                  <a:close/>
                </a:path>
              </a:pathLst>
            </a:custGeom>
            <a:blipFill>
              <a:blip r:embed="rId14">
                <a:extLst>
                  <a:ext uri="{96DAC541-7B7A-43D3-8B79-37D633B846F1}">
                    <asvg:svgBlip xmlns:asvg="http://schemas.microsoft.com/office/drawing/2016/SVG/main" r:embed="rId15"/>
                  </a:ext>
                </a:extLst>
              </a:blip>
              <a:stretch>
                <a:fillRect b="-20869"/>
              </a:stretch>
            </a:blipFill>
          </p:spPr>
          <p:txBody>
            <a:bodyPr/>
            <a:lstStyle/>
            <a:p>
              <a:endParaRPr lang="en-GB"/>
            </a:p>
          </p:txBody>
        </p:sp>
        <p:grpSp>
          <p:nvGrpSpPr>
            <p:cNvPr id="34" name="Group 34"/>
            <p:cNvGrpSpPr/>
            <p:nvPr/>
          </p:nvGrpSpPr>
          <p:grpSpPr>
            <a:xfrm>
              <a:off x="20456002" y="364593"/>
              <a:ext cx="3482989" cy="3151589"/>
              <a:chOff x="0" y="0"/>
              <a:chExt cx="1021192" cy="924027"/>
            </a:xfrm>
          </p:grpSpPr>
          <p:sp>
            <p:nvSpPr>
              <p:cNvPr id="35" name="Freeform 35"/>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6" name="TextBox 36"/>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20820523" y="512187"/>
              <a:ext cx="1764848" cy="3003996"/>
            </a:xfrm>
            <a:custGeom>
              <a:avLst/>
              <a:gdLst/>
              <a:ahLst/>
              <a:cxnLst/>
              <a:rect l="l" t="t" r="r" b="b"/>
              <a:pathLst>
                <a:path w="1764848" h="3003996">
                  <a:moveTo>
                    <a:pt x="0" y="0"/>
                  </a:moveTo>
                  <a:lnTo>
                    <a:pt x="1764847" y="0"/>
                  </a:lnTo>
                  <a:lnTo>
                    <a:pt x="1764847" y="3003996"/>
                  </a:lnTo>
                  <a:lnTo>
                    <a:pt x="0" y="300399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nvGrpSpPr>
            <p:cNvPr id="38" name="Group 38"/>
            <p:cNvGrpSpPr/>
            <p:nvPr/>
          </p:nvGrpSpPr>
          <p:grpSpPr>
            <a:xfrm>
              <a:off x="23189079" y="364593"/>
              <a:ext cx="3266394" cy="3134909"/>
              <a:chOff x="0" y="0"/>
              <a:chExt cx="953402" cy="915024"/>
            </a:xfrm>
          </p:grpSpPr>
          <p:sp>
            <p:nvSpPr>
              <p:cNvPr id="39" name="Freeform 39"/>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0" name="TextBox 40"/>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23620449" y="827544"/>
              <a:ext cx="2259522" cy="2688638"/>
            </a:xfrm>
            <a:custGeom>
              <a:avLst/>
              <a:gdLst/>
              <a:ahLst/>
              <a:cxnLst/>
              <a:rect l="l" t="t" r="r" b="b"/>
              <a:pathLst>
                <a:path w="2259522" h="2688638">
                  <a:moveTo>
                    <a:pt x="0" y="0"/>
                  </a:moveTo>
                  <a:lnTo>
                    <a:pt x="2259522" y="0"/>
                  </a:lnTo>
                  <a:lnTo>
                    <a:pt x="2259522" y="2688639"/>
                  </a:lnTo>
                  <a:lnTo>
                    <a:pt x="0" y="2688639"/>
                  </a:lnTo>
                  <a:lnTo>
                    <a:pt x="0" y="0"/>
                  </a:lnTo>
                  <a:close/>
                </a:path>
              </a:pathLst>
            </a:custGeom>
            <a:blipFill>
              <a:blip r:embed="rId18"/>
              <a:stretch>
                <a:fillRect l="-445" r="-445" b="-2825"/>
              </a:stretch>
            </a:blipFill>
          </p:spPr>
          <p:txBody>
            <a:bodyPr/>
            <a:lstStyle/>
            <a:p>
              <a:endParaRPr lang="en-GB"/>
            </a:p>
          </p:txBody>
        </p:sp>
      </p:grpSp>
      <p:sp>
        <p:nvSpPr>
          <p:cNvPr id="42" name="Freeform 42"/>
          <p:cNvSpPr/>
          <p:nvPr/>
        </p:nvSpPr>
        <p:spPr>
          <a:xfrm rot="5400000" flipH="1">
            <a:off x="3493610" y="4734781"/>
            <a:ext cx="8560199" cy="3466881"/>
          </a:xfrm>
          <a:custGeom>
            <a:avLst/>
            <a:gdLst/>
            <a:ahLst/>
            <a:cxnLst/>
            <a:rect l="l" t="t" r="r" b="b"/>
            <a:pathLst>
              <a:path w="8560199" h="3466881">
                <a:moveTo>
                  <a:pt x="8560200" y="0"/>
                </a:moveTo>
                <a:lnTo>
                  <a:pt x="0" y="0"/>
                </a:lnTo>
                <a:lnTo>
                  <a:pt x="0" y="3466881"/>
                </a:lnTo>
                <a:lnTo>
                  <a:pt x="8560200" y="3466881"/>
                </a:lnTo>
                <a:lnTo>
                  <a:pt x="856020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3" name="Freeform 43"/>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21"/>
            <a:stretch>
              <a:fillRect r="-9458"/>
            </a:stretch>
          </a:blipFill>
        </p:spPr>
        <p:txBody>
          <a:bodyPr/>
          <a:lstStyle/>
          <a:p>
            <a:endParaRPr lang="en-GB"/>
          </a:p>
        </p:txBody>
      </p:sp>
      <p:grpSp>
        <p:nvGrpSpPr>
          <p:cNvPr id="44" name="Group 44"/>
          <p:cNvGrpSpPr/>
          <p:nvPr/>
        </p:nvGrpSpPr>
        <p:grpSpPr>
          <a:xfrm>
            <a:off x="16939028" y="8730933"/>
            <a:ext cx="1054734" cy="1054734"/>
            <a:chOff x="0" y="0"/>
            <a:chExt cx="13716000" cy="13716000"/>
          </a:xfrm>
        </p:grpSpPr>
        <p:sp>
          <p:nvSpPr>
            <p:cNvPr id="45" name="Freeform 4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2"/>
              <a:stretch>
                <a:fillRect l="-41705" r="-49377"/>
              </a:stretch>
            </a:blipFill>
          </p:spPr>
          <p:txBody>
            <a:bodyPr/>
            <a:lstStyle/>
            <a:p>
              <a:endParaRPr lang="en-GB"/>
            </a:p>
          </p:txBody>
        </p:sp>
      </p:grpSp>
      <p:grpSp>
        <p:nvGrpSpPr>
          <p:cNvPr id="46" name="Group 46"/>
          <p:cNvGrpSpPr/>
          <p:nvPr/>
        </p:nvGrpSpPr>
        <p:grpSpPr>
          <a:xfrm>
            <a:off x="5260969" y="2188122"/>
            <a:ext cx="3086100" cy="8693224"/>
            <a:chOff x="0" y="0"/>
            <a:chExt cx="812800" cy="2289573"/>
          </a:xfrm>
        </p:grpSpPr>
        <p:sp>
          <p:nvSpPr>
            <p:cNvPr id="47" name="Freeform 47"/>
            <p:cNvSpPr/>
            <p:nvPr/>
          </p:nvSpPr>
          <p:spPr>
            <a:xfrm>
              <a:off x="0" y="0"/>
              <a:ext cx="812800" cy="2289573"/>
            </a:xfrm>
            <a:custGeom>
              <a:avLst/>
              <a:gdLst/>
              <a:ahLst/>
              <a:cxnLst/>
              <a:rect l="l" t="t" r="r" b="b"/>
              <a:pathLst>
                <a:path w="812800" h="2289573">
                  <a:moveTo>
                    <a:pt x="0" y="0"/>
                  </a:moveTo>
                  <a:lnTo>
                    <a:pt x="812800" y="0"/>
                  </a:lnTo>
                  <a:lnTo>
                    <a:pt x="812800" y="2289573"/>
                  </a:lnTo>
                  <a:lnTo>
                    <a:pt x="0" y="2289573"/>
                  </a:lnTo>
                  <a:close/>
                </a:path>
              </a:pathLst>
            </a:custGeom>
            <a:solidFill>
              <a:srgbClr val="FFFFFF"/>
            </a:solidFill>
          </p:spPr>
          <p:txBody>
            <a:bodyPr/>
            <a:lstStyle/>
            <a:p>
              <a:endParaRPr lang="en-GB"/>
            </a:p>
          </p:txBody>
        </p:sp>
        <p:sp>
          <p:nvSpPr>
            <p:cNvPr id="48" name="TextBox 48"/>
            <p:cNvSpPr txBox="1"/>
            <p:nvPr/>
          </p:nvSpPr>
          <p:spPr>
            <a:xfrm>
              <a:off x="0" y="9525"/>
              <a:ext cx="812800" cy="2280048"/>
            </a:xfrm>
            <a:prstGeom prst="rect">
              <a:avLst/>
            </a:prstGeom>
          </p:spPr>
          <p:txBody>
            <a:bodyPr lIns="50800" tIns="50800" rIns="50800" bIns="50800" rtlCol="0" anchor="ctr"/>
            <a:lstStyle/>
            <a:p>
              <a:pPr algn="ctr">
                <a:lnSpc>
                  <a:spcPts val="1312"/>
                </a:lnSpc>
              </a:pPr>
              <a:endParaRPr/>
            </a:p>
          </p:txBody>
        </p:sp>
      </p:grpSp>
      <p:sp>
        <p:nvSpPr>
          <p:cNvPr id="49" name="TextBox 49"/>
          <p:cNvSpPr txBox="1"/>
          <p:nvPr/>
        </p:nvSpPr>
        <p:spPr>
          <a:xfrm>
            <a:off x="12098576" y="2420890"/>
            <a:ext cx="6189424" cy="233649"/>
          </a:xfrm>
          <a:prstGeom prst="rect">
            <a:avLst/>
          </a:prstGeom>
        </p:spPr>
        <p:txBody>
          <a:bodyPr lIns="0" tIns="0" rIns="0" bIns="0" rtlCol="0" anchor="t">
            <a:spAutoFit/>
          </a:bodyPr>
          <a:lstStyle/>
          <a:p>
            <a:pPr algn="ctr">
              <a:lnSpc>
                <a:spcPts val="1821"/>
              </a:lnSpc>
              <a:spcBef>
                <a:spcPct val="0"/>
              </a:spcBef>
            </a:pPr>
            <a:r>
              <a:rPr lang="en-US" sz="1301">
                <a:solidFill>
                  <a:srgbClr val="142143"/>
                </a:solidFill>
                <a:latin typeface="Poppins"/>
                <a:ea typeface="Poppins"/>
                <a:cs typeface="Poppins"/>
                <a:sym typeface="Poppins"/>
              </a:rPr>
              <a:t>December</a:t>
            </a:r>
          </a:p>
        </p:txBody>
      </p:sp>
      <p:grpSp>
        <p:nvGrpSpPr>
          <p:cNvPr id="50" name="Group 50"/>
          <p:cNvGrpSpPr/>
          <p:nvPr/>
        </p:nvGrpSpPr>
        <p:grpSpPr>
          <a:xfrm>
            <a:off x="386562" y="2244472"/>
            <a:ext cx="7796042" cy="8145714"/>
            <a:chOff x="0" y="-85724"/>
            <a:chExt cx="10394723" cy="10860953"/>
          </a:xfrm>
        </p:grpSpPr>
        <p:sp>
          <p:nvSpPr>
            <p:cNvPr id="51" name="TextBox 51"/>
            <p:cNvSpPr txBox="1"/>
            <p:nvPr/>
          </p:nvSpPr>
          <p:spPr>
            <a:xfrm>
              <a:off x="0" y="6161531"/>
              <a:ext cx="10394723" cy="4613698"/>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52" name="TextBox 52"/>
            <p:cNvSpPr txBox="1"/>
            <p:nvPr/>
          </p:nvSpPr>
          <p:spPr>
            <a:xfrm>
              <a:off x="0" y="-85724"/>
              <a:ext cx="7185072" cy="730285"/>
            </a:xfrm>
            <a:prstGeom prst="rect">
              <a:avLst/>
            </a:prstGeom>
          </p:spPr>
          <p:txBody>
            <a:bodyPr wrap="square" lIns="0" tIns="0" rIns="0" bIns="0" rtlCol="0" anchor="t">
              <a:spAutoFit/>
            </a:bodyPr>
            <a:lstStyle/>
            <a:p>
              <a:pPr algn="l">
                <a:lnSpc>
                  <a:spcPts val="4480"/>
                </a:lnSpc>
              </a:pPr>
              <a:r>
                <a:rPr lang="en-US" sz="3200" b="1" dirty="0">
                  <a:solidFill>
                    <a:srgbClr val="142143"/>
                  </a:solidFill>
                  <a:latin typeface="Poppins Bold"/>
                  <a:ea typeface="Poppins Bold"/>
                  <a:cs typeface="Poppins Bold"/>
                  <a:sym typeface="Poppins Bold"/>
                </a:rPr>
                <a:t>Open the Holy Door</a:t>
              </a:r>
            </a:p>
          </p:txBody>
        </p:sp>
        <p:sp>
          <p:nvSpPr>
            <p:cNvPr id="53" name="TextBox 53"/>
            <p:cNvSpPr txBox="1"/>
            <p:nvPr/>
          </p:nvSpPr>
          <p:spPr>
            <a:xfrm>
              <a:off x="0" y="1125558"/>
              <a:ext cx="9525759" cy="4613698"/>
            </a:xfrm>
            <a:prstGeom prst="rect">
              <a:avLst/>
            </a:prstGeom>
          </p:spPr>
          <p:txBody>
            <a:bodyPr lIns="0" tIns="0" rIns="0" bIns="0" rtlCol="0" anchor="t">
              <a:spAutoFit/>
            </a:bodyPr>
            <a:lstStyle/>
            <a:p>
              <a:pPr algn="l">
                <a:lnSpc>
                  <a:spcPts val="3920"/>
                </a:lnSpc>
              </a:pPr>
              <a:r>
                <a:rPr lang="en-US" sz="2800">
                  <a:solidFill>
                    <a:srgbClr val="000000"/>
                  </a:solidFill>
                  <a:latin typeface="Poppins"/>
                  <a:ea typeface="Poppins"/>
                  <a:cs typeface="Poppins"/>
                  <a:sym typeface="Poppins"/>
                </a:rPr>
                <a:t>Let us Pray. </a:t>
              </a:r>
            </a:p>
            <a:p>
              <a:pPr algn="l">
                <a:lnSpc>
                  <a:spcPts val="3920"/>
                </a:lnSpc>
                <a:spcBef>
                  <a:spcPct val="0"/>
                </a:spcBef>
              </a:pPr>
              <a:r>
                <a:rPr lang="en-US" sz="2800">
                  <a:solidFill>
                    <a:srgbClr val="000000"/>
                  </a:solidFill>
                  <a:latin typeface="Poppins"/>
                  <a:ea typeface="Poppins"/>
                  <a:cs typeface="Poppins"/>
                  <a:sym typeface="Poppins"/>
                </a:rPr>
                <a:t>We thank you, for the many gifts you give us. As the Holy Door is opened for this Year of Jubilee, guide us through it to encounter you and  share our time, gifts and talents with those most in need. </a:t>
              </a:r>
            </a:p>
          </p:txBody>
        </p:sp>
      </p:grpSp>
      <p:sp>
        <p:nvSpPr>
          <p:cNvPr id="54" name="TextBox 54"/>
          <p:cNvSpPr txBox="1"/>
          <p:nvPr/>
        </p:nvSpPr>
        <p:spPr>
          <a:xfrm>
            <a:off x="12591247" y="8603161"/>
            <a:ext cx="4230493"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December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1422811" y="2551647"/>
            <a:ext cx="8890353" cy="8445835"/>
          </a:xfrm>
          <a:custGeom>
            <a:avLst/>
            <a:gdLst/>
            <a:ahLst/>
            <a:cxnLst/>
            <a:rect l="l" t="t" r="r" b="b"/>
            <a:pathLst>
              <a:path w="8890353" h="8445835">
                <a:moveTo>
                  <a:pt x="0" y="0"/>
                </a:moveTo>
                <a:lnTo>
                  <a:pt x="8890353" y="0"/>
                </a:lnTo>
                <a:lnTo>
                  <a:pt x="8890353" y="8445835"/>
                </a:lnTo>
                <a:lnTo>
                  <a:pt x="0" y="84458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TextBox 44"/>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5" name="TextBox 45"/>
          <p:cNvSpPr txBox="1"/>
          <p:nvPr/>
        </p:nvSpPr>
        <p:spPr>
          <a:xfrm>
            <a:off x="13500528" y="3889343"/>
            <a:ext cx="3052126" cy="565467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As a group, create something that can be displayed in your school or parish to show appreciation </a:t>
            </a:r>
          </a:p>
          <a:p>
            <a:pPr algn="l">
              <a:lnSpc>
                <a:spcPts val="2800"/>
              </a:lnSpc>
            </a:pPr>
            <a:r>
              <a:rPr lang="en-US" sz="2000">
                <a:solidFill>
                  <a:srgbClr val="000000"/>
                </a:solidFill>
                <a:latin typeface="Poppins"/>
                <a:ea typeface="Poppins"/>
                <a:cs typeface="Poppins"/>
                <a:sym typeface="Poppins"/>
              </a:rPr>
              <a:t>for those who take care of the sick. </a:t>
            </a:r>
          </a:p>
          <a:p>
            <a:pPr algn="l">
              <a:lnSpc>
                <a:spcPts val="2800"/>
              </a:lnSpc>
            </a:pPr>
            <a:endParaRPr lang="en-US" sz="2000">
              <a:solidFill>
                <a:srgbClr val="000000"/>
              </a:solidFill>
              <a:latin typeface="Poppins"/>
              <a:ea typeface="Poppins"/>
              <a:cs typeface="Poppins"/>
              <a:sym typeface="Poppins"/>
            </a:endParaRPr>
          </a:p>
          <a:p>
            <a:pPr algn="l">
              <a:lnSpc>
                <a:spcPts val="2800"/>
              </a:lnSpc>
            </a:pPr>
            <a:r>
              <a:rPr lang="en-US" sz="2000">
                <a:solidFill>
                  <a:srgbClr val="000000"/>
                </a:solidFill>
                <a:latin typeface="Poppins"/>
                <a:ea typeface="Poppins"/>
                <a:cs typeface="Poppins"/>
                <a:sym typeface="Poppins"/>
              </a:rPr>
              <a:t>How about creating appreciation cards to send to local hospitals, hospices, or care homes to show gratitude to the caregivers and medics?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69173" y="2225975"/>
            <a:ext cx="12120570" cy="8075329"/>
          </a:xfrm>
          <a:custGeom>
            <a:avLst/>
            <a:gdLst/>
            <a:ahLst/>
            <a:cxnLst/>
            <a:rect l="l" t="t" r="r" b="b"/>
            <a:pathLst>
              <a:path w="12120570" h="8075329">
                <a:moveTo>
                  <a:pt x="0" y="0"/>
                </a:moveTo>
                <a:lnTo>
                  <a:pt x="12120570" y="0"/>
                </a:lnTo>
                <a:lnTo>
                  <a:pt x="12120570" y="8075330"/>
                </a:lnTo>
                <a:lnTo>
                  <a:pt x="0" y="8075330"/>
                </a:lnTo>
                <a:lnTo>
                  <a:pt x="0" y="0"/>
                </a:lnTo>
                <a:close/>
              </a:path>
            </a:pathLst>
          </a:custGeom>
          <a:blipFill>
            <a:blip r:embed="rId2"/>
            <a:stretch>
              <a:fillRect/>
            </a:stretch>
          </a:blipFill>
        </p:spPr>
        <p:txBody>
          <a:bodyPr/>
          <a:lstStyle/>
          <a:p>
            <a:endParaRPr lang="en-GB"/>
          </a:p>
        </p:txBody>
      </p:sp>
      <p:sp>
        <p:nvSpPr>
          <p:cNvPr id="3" name="Freeform 3"/>
          <p:cNvSpPr/>
          <p:nvPr/>
        </p:nvSpPr>
        <p:spPr>
          <a:xfrm rot="5400000">
            <a:off x="1581485"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grpSp>
        <p:nvGrpSpPr>
          <p:cNvPr id="46" name="Group 46"/>
          <p:cNvGrpSpPr/>
          <p:nvPr/>
        </p:nvGrpSpPr>
        <p:grpSpPr>
          <a:xfrm>
            <a:off x="2973594" y="2225975"/>
            <a:ext cx="3086100" cy="8863932"/>
            <a:chOff x="0" y="0"/>
            <a:chExt cx="812800" cy="2334534"/>
          </a:xfrm>
        </p:grpSpPr>
        <p:sp>
          <p:nvSpPr>
            <p:cNvPr id="47" name="Freeform 47"/>
            <p:cNvSpPr/>
            <p:nvPr/>
          </p:nvSpPr>
          <p:spPr>
            <a:xfrm>
              <a:off x="0" y="0"/>
              <a:ext cx="812800" cy="2334533"/>
            </a:xfrm>
            <a:custGeom>
              <a:avLst/>
              <a:gdLst/>
              <a:ahLst/>
              <a:cxnLst/>
              <a:rect l="l" t="t" r="r" b="b"/>
              <a:pathLst>
                <a:path w="812800" h="2334533">
                  <a:moveTo>
                    <a:pt x="0" y="0"/>
                  </a:moveTo>
                  <a:lnTo>
                    <a:pt x="812800" y="0"/>
                  </a:lnTo>
                  <a:lnTo>
                    <a:pt x="812800" y="2334533"/>
                  </a:lnTo>
                  <a:lnTo>
                    <a:pt x="0" y="2334533"/>
                  </a:lnTo>
                  <a:close/>
                </a:path>
              </a:pathLst>
            </a:custGeom>
            <a:solidFill>
              <a:srgbClr val="FFFFFF"/>
            </a:solidFill>
          </p:spPr>
          <p:txBody>
            <a:bodyPr/>
            <a:lstStyle/>
            <a:p>
              <a:endParaRPr lang="en-GB"/>
            </a:p>
          </p:txBody>
        </p:sp>
        <p:sp>
          <p:nvSpPr>
            <p:cNvPr id="48" name="TextBox 48"/>
            <p:cNvSpPr txBox="1"/>
            <p:nvPr/>
          </p:nvSpPr>
          <p:spPr>
            <a:xfrm>
              <a:off x="0" y="9525"/>
              <a:ext cx="812800" cy="2325009"/>
            </a:xfrm>
            <a:prstGeom prst="rect">
              <a:avLst/>
            </a:prstGeom>
          </p:spPr>
          <p:txBody>
            <a:bodyPr lIns="50800" tIns="50800" rIns="50800" bIns="50800" rtlCol="0" anchor="ctr"/>
            <a:lstStyle/>
            <a:p>
              <a:pPr algn="ctr">
                <a:lnSpc>
                  <a:spcPts val="1312"/>
                </a:lnSpc>
              </a:pPr>
              <a:endParaRPr/>
            </a:p>
          </p:txBody>
        </p:sp>
      </p:grpSp>
      <p:sp>
        <p:nvSpPr>
          <p:cNvPr id="49" name="TextBox 49"/>
          <p:cNvSpPr txBox="1"/>
          <p:nvPr/>
        </p:nvSpPr>
        <p:spPr>
          <a:xfrm>
            <a:off x="13824500" y="8603161"/>
            <a:ext cx="1763988"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May</a:t>
            </a:r>
          </a:p>
        </p:txBody>
      </p:sp>
      <p:sp>
        <p:nvSpPr>
          <p:cNvPr id="50" name="TextBox 50"/>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51" name="TextBox 51"/>
          <p:cNvSpPr txBox="1"/>
          <p:nvPr/>
        </p:nvSpPr>
        <p:spPr>
          <a:xfrm>
            <a:off x="618623" y="2205369"/>
            <a:ext cx="8670630" cy="566420"/>
          </a:xfrm>
          <a:prstGeom prst="rect">
            <a:avLst/>
          </a:prstGeom>
        </p:spPr>
        <p:txBody>
          <a:bodyPr lIns="0" tIns="0" rIns="0" bIns="0" rtlCol="0" anchor="t">
            <a:spAutoFit/>
          </a:bodyPr>
          <a:lstStyle/>
          <a:p>
            <a:pPr algn="l">
              <a:lnSpc>
                <a:spcPts val="4480"/>
              </a:lnSpc>
            </a:pPr>
            <a:r>
              <a:rPr lang="en-US" sz="3200" b="1">
                <a:solidFill>
                  <a:srgbClr val="142143"/>
                </a:solidFill>
                <a:latin typeface="Poppins Bold"/>
                <a:ea typeface="Poppins Bold"/>
                <a:cs typeface="Poppins Bold"/>
                <a:sym typeface="Poppins Bold"/>
              </a:rPr>
              <a:t>Open the door to God’s family</a:t>
            </a:r>
          </a:p>
        </p:txBody>
      </p:sp>
      <p:sp>
        <p:nvSpPr>
          <p:cNvPr id="52" name="TextBox 52"/>
          <p:cNvSpPr txBox="1"/>
          <p:nvPr/>
        </p:nvSpPr>
        <p:spPr>
          <a:xfrm>
            <a:off x="618623" y="6960816"/>
            <a:ext cx="7796042" cy="2771648"/>
          </a:xfrm>
          <a:prstGeom prst="rect">
            <a:avLst/>
          </a:prstGeom>
        </p:spPr>
        <p:txBody>
          <a:bodyPr lIns="0" tIns="0" rIns="0" bIns="0" rtlCol="0" anchor="t">
            <a:spAutoFit/>
          </a:bodyPr>
          <a:lstStyle/>
          <a:p>
            <a:pPr algn="l">
              <a:lnSpc>
                <a:spcPts val="3136"/>
              </a:lnSpc>
            </a:pPr>
            <a:r>
              <a:rPr lang="en-US" sz="2800">
                <a:solidFill>
                  <a:srgbClr val="000000"/>
                </a:solidFill>
                <a:latin typeface="Poppins"/>
                <a:ea typeface="Poppins"/>
                <a:cs typeface="Poppins"/>
                <a:sym typeface="Poppins"/>
              </a:rPr>
              <a:t>Open the doors of our heart.</a:t>
            </a:r>
          </a:p>
          <a:p>
            <a:pPr algn="l">
              <a:lnSpc>
                <a:spcPts val="3136"/>
              </a:lnSpc>
            </a:pPr>
            <a:r>
              <a:rPr lang="en-US" sz="2800">
                <a:solidFill>
                  <a:srgbClr val="000000"/>
                </a:solidFill>
                <a:latin typeface="Poppins"/>
                <a:ea typeface="Poppins"/>
                <a:cs typeface="Poppins"/>
                <a:sym typeface="Poppins"/>
              </a:rPr>
              <a:t>Open the doors of welcome.</a:t>
            </a:r>
          </a:p>
          <a:p>
            <a:pPr algn="l">
              <a:lnSpc>
                <a:spcPts val="3136"/>
              </a:lnSpc>
            </a:pPr>
            <a:r>
              <a:rPr lang="en-US" sz="2800">
                <a:solidFill>
                  <a:srgbClr val="000000"/>
                </a:solidFill>
                <a:latin typeface="Poppins"/>
                <a:ea typeface="Poppins"/>
                <a:cs typeface="Poppins"/>
                <a:sym typeface="Poppins"/>
              </a:rPr>
              <a:t>Open the doors of power.</a:t>
            </a:r>
          </a:p>
          <a:p>
            <a:pPr algn="l">
              <a:lnSpc>
                <a:spcPts val="3136"/>
              </a:lnSpc>
            </a:pPr>
            <a:r>
              <a:rPr lang="en-US" sz="2800">
                <a:solidFill>
                  <a:srgbClr val="000000"/>
                </a:solidFill>
                <a:latin typeface="Poppins"/>
                <a:ea typeface="Poppins"/>
                <a:cs typeface="Poppins"/>
                <a:sym typeface="Poppins"/>
              </a:rPr>
              <a:t>Open the doors of our mind.</a:t>
            </a:r>
          </a:p>
          <a:p>
            <a:pPr algn="l">
              <a:lnSpc>
                <a:spcPts val="3136"/>
              </a:lnSpc>
            </a:pPr>
            <a:r>
              <a:rPr lang="en-US" sz="2800">
                <a:solidFill>
                  <a:srgbClr val="000000"/>
                </a:solidFill>
                <a:latin typeface="Poppins"/>
                <a:ea typeface="Poppins"/>
                <a:cs typeface="Poppins"/>
                <a:sym typeface="Poppins"/>
              </a:rPr>
              <a:t>Open the doors to opportunity.</a:t>
            </a:r>
          </a:p>
          <a:p>
            <a:pPr algn="l">
              <a:lnSpc>
                <a:spcPts val="3136"/>
              </a:lnSpc>
            </a:pPr>
            <a:r>
              <a:rPr lang="en-US" sz="2800">
                <a:solidFill>
                  <a:srgbClr val="000000"/>
                </a:solidFill>
                <a:latin typeface="Poppins"/>
                <a:ea typeface="Poppins"/>
                <a:cs typeface="Poppins"/>
                <a:sym typeface="Poppins"/>
              </a:rPr>
              <a:t>Amen.</a:t>
            </a:r>
          </a:p>
          <a:p>
            <a:pPr algn="l">
              <a:lnSpc>
                <a:spcPts val="3136"/>
              </a:lnSpc>
            </a:pPr>
            <a:endParaRPr lang="en-US" sz="2800">
              <a:solidFill>
                <a:srgbClr val="000000"/>
              </a:solidFill>
              <a:latin typeface="Poppins"/>
              <a:ea typeface="Poppins"/>
              <a:cs typeface="Poppins"/>
              <a:sym typeface="Poppins"/>
            </a:endParaRPr>
          </a:p>
        </p:txBody>
      </p:sp>
      <p:sp>
        <p:nvSpPr>
          <p:cNvPr id="53" name="TextBox 53"/>
          <p:cNvSpPr txBox="1"/>
          <p:nvPr/>
        </p:nvSpPr>
        <p:spPr>
          <a:xfrm>
            <a:off x="618623" y="3152843"/>
            <a:ext cx="6752161" cy="3529076"/>
          </a:xfrm>
          <a:prstGeom prst="rect">
            <a:avLst/>
          </a:prstGeom>
        </p:spPr>
        <p:txBody>
          <a:bodyPr lIns="0" tIns="0" rIns="0" bIns="0" rtlCol="0" anchor="t">
            <a:spAutoFit/>
          </a:bodyPr>
          <a:lstStyle/>
          <a:p>
            <a:pPr algn="l">
              <a:lnSpc>
                <a:spcPts val="3472"/>
              </a:lnSpc>
            </a:pPr>
            <a:r>
              <a:rPr lang="en-US" sz="2800">
                <a:solidFill>
                  <a:srgbClr val="000000"/>
                </a:solidFill>
                <a:latin typeface="Poppins"/>
                <a:ea typeface="Poppins"/>
                <a:cs typeface="Poppins"/>
                <a:sym typeface="Poppins"/>
              </a:rPr>
              <a:t>Let us pray. Thank you for gifting us the people in our lives; those who care for us and help us to grow and feel safe. Thank you that family can come in all shapes and sizes.  Help us share your love with those who feel they don’t belong and to work for a world welcoming to all.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1028700" y="3956018"/>
            <a:ext cx="9285722" cy="6848220"/>
          </a:xfrm>
          <a:custGeom>
            <a:avLst/>
            <a:gdLst/>
            <a:ahLst/>
            <a:cxnLst/>
            <a:rect l="l" t="t" r="r" b="b"/>
            <a:pathLst>
              <a:path w="9285722" h="6848220">
                <a:moveTo>
                  <a:pt x="0" y="0"/>
                </a:moveTo>
                <a:lnTo>
                  <a:pt x="9285722" y="0"/>
                </a:lnTo>
                <a:lnTo>
                  <a:pt x="9285722" y="6848220"/>
                </a:lnTo>
                <a:lnTo>
                  <a:pt x="0" y="684822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TextBox 44"/>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5" name="TextBox 45"/>
          <p:cNvSpPr txBox="1"/>
          <p:nvPr/>
        </p:nvSpPr>
        <p:spPr>
          <a:xfrm>
            <a:off x="13500528" y="3613118"/>
            <a:ext cx="3052126" cy="565467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Take some time to think of ways that you could show appreciation to those who love and  care for you. </a:t>
            </a:r>
          </a:p>
          <a:p>
            <a:pPr algn="l">
              <a:lnSpc>
                <a:spcPts val="2800"/>
              </a:lnSpc>
            </a:pPr>
            <a:r>
              <a:rPr lang="en-US" sz="2000">
                <a:solidFill>
                  <a:srgbClr val="000000"/>
                </a:solidFill>
                <a:latin typeface="Poppins"/>
                <a:ea typeface="Poppins"/>
                <a:cs typeface="Poppins"/>
                <a:sym typeface="Poppins"/>
              </a:rPr>
              <a:t>Perhaps a small </a:t>
            </a:r>
          </a:p>
          <a:p>
            <a:pPr algn="l">
              <a:lnSpc>
                <a:spcPts val="2800"/>
              </a:lnSpc>
            </a:pPr>
            <a:r>
              <a:rPr lang="en-US" sz="2000">
                <a:solidFill>
                  <a:srgbClr val="000000"/>
                </a:solidFill>
                <a:latin typeface="Poppins"/>
                <a:ea typeface="Poppins"/>
                <a:cs typeface="Poppins"/>
                <a:sym typeface="Poppins"/>
              </a:rPr>
              <a:t>note or card telling them about how they are a gift for you. </a:t>
            </a:r>
          </a:p>
          <a:p>
            <a:pPr algn="l">
              <a:lnSpc>
                <a:spcPts val="2800"/>
              </a:lnSpc>
            </a:pPr>
            <a:endParaRPr lang="en-US" sz="2000">
              <a:solidFill>
                <a:srgbClr val="000000"/>
              </a:solidFill>
              <a:latin typeface="Poppins"/>
              <a:ea typeface="Poppins"/>
              <a:cs typeface="Poppins"/>
              <a:sym typeface="Poppins"/>
            </a:endParaRPr>
          </a:p>
          <a:p>
            <a:pPr algn="l">
              <a:lnSpc>
                <a:spcPts val="2800"/>
              </a:lnSpc>
            </a:pPr>
            <a:r>
              <a:rPr lang="en-US" sz="2000">
                <a:solidFill>
                  <a:srgbClr val="000000"/>
                </a:solidFill>
                <a:latin typeface="Poppins"/>
                <a:ea typeface="Poppins"/>
                <a:cs typeface="Poppins"/>
                <a:sym typeface="Poppins"/>
              </a:rPr>
              <a:t>Or maybe taking on an extra role at home or choose to spend quality time doing something fun with that person or people.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93250" y="2181445"/>
            <a:ext cx="10359653" cy="9295830"/>
          </a:xfrm>
          <a:custGeom>
            <a:avLst/>
            <a:gdLst/>
            <a:ahLst/>
            <a:cxnLst/>
            <a:rect l="l" t="t" r="r" b="b"/>
            <a:pathLst>
              <a:path w="10359653" h="9295830">
                <a:moveTo>
                  <a:pt x="0" y="0"/>
                </a:moveTo>
                <a:lnTo>
                  <a:pt x="10359654" y="0"/>
                </a:lnTo>
                <a:lnTo>
                  <a:pt x="10359654" y="9295830"/>
                </a:lnTo>
                <a:lnTo>
                  <a:pt x="0" y="9295830"/>
                </a:lnTo>
                <a:lnTo>
                  <a:pt x="0" y="0"/>
                </a:lnTo>
                <a:close/>
              </a:path>
            </a:pathLst>
          </a:custGeom>
          <a:blipFill>
            <a:blip r:embed="rId2"/>
            <a:stretch>
              <a:fillRect l="-1277" r="-33151"/>
            </a:stretch>
          </a:blipFill>
        </p:spPr>
        <p:txBody>
          <a:bodyPr/>
          <a:lstStyle/>
          <a:p>
            <a:endParaRPr lang="en-GB"/>
          </a:p>
        </p:txBody>
      </p:sp>
      <p:sp>
        <p:nvSpPr>
          <p:cNvPr id="3" name="Freeform 3"/>
          <p:cNvSpPr/>
          <p:nvPr/>
        </p:nvSpPr>
        <p:spPr>
          <a:xfrm rot="5400000">
            <a:off x="28262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grpSp>
        <p:nvGrpSpPr>
          <p:cNvPr id="46" name="Group 46"/>
          <p:cNvGrpSpPr/>
          <p:nvPr/>
        </p:nvGrpSpPr>
        <p:grpSpPr>
          <a:xfrm>
            <a:off x="5347266" y="2211671"/>
            <a:ext cx="3086100" cy="9620387"/>
            <a:chOff x="0" y="0"/>
            <a:chExt cx="812800" cy="2533764"/>
          </a:xfrm>
        </p:grpSpPr>
        <p:sp>
          <p:nvSpPr>
            <p:cNvPr id="47" name="Freeform 47"/>
            <p:cNvSpPr/>
            <p:nvPr/>
          </p:nvSpPr>
          <p:spPr>
            <a:xfrm>
              <a:off x="0" y="0"/>
              <a:ext cx="812800" cy="2533764"/>
            </a:xfrm>
            <a:custGeom>
              <a:avLst/>
              <a:gdLst/>
              <a:ahLst/>
              <a:cxnLst/>
              <a:rect l="l" t="t" r="r" b="b"/>
              <a:pathLst>
                <a:path w="812800" h="2533764">
                  <a:moveTo>
                    <a:pt x="0" y="0"/>
                  </a:moveTo>
                  <a:lnTo>
                    <a:pt x="812800" y="0"/>
                  </a:lnTo>
                  <a:lnTo>
                    <a:pt x="812800" y="2533764"/>
                  </a:lnTo>
                  <a:lnTo>
                    <a:pt x="0" y="2533764"/>
                  </a:lnTo>
                  <a:close/>
                </a:path>
              </a:pathLst>
            </a:custGeom>
            <a:solidFill>
              <a:srgbClr val="FFFFFF"/>
            </a:solidFill>
          </p:spPr>
          <p:txBody>
            <a:bodyPr/>
            <a:lstStyle/>
            <a:p>
              <a:endParaRPr lang="en-GB"/>
            </a:p>
          </p:txBody>
        </p:sp>
        <p:sp>
          <p:nvSpPr>
            <p:cNvPr id="48" name="TextBox 48"/>
            <p:cNvSpPr txBox="1"/>
            <p:nvPr/>
          </p:nvSpPr>
          <p:spPr>
            <a:xfrm>
              <a:off x="0" y="9525"/>
              <a:ext cx="812800" cy="2524239"/>
            </a:xfrm>
            <a:prstGeom prst="rect">
              <a:avLst/>
            </a:prstGeom>
          </p:spPr>
          <p:txBody>
            <a:bodyPr lIns="50800" tIns="50800" rIns="50800" bIns="50800" rtlCol="0" anchor="ctr"/>
            <a:lstStyle/>
            <a:p>
              <a:pPr algn="ctr">
                <a:lnSpc>
                  <a:spcPts val="1312"/>
                </a:lnSpc>
              </a:pPr>
              <a:endParaRPr/>
            </a:p>
          </p:txBody>
        </p:sp>
      </p:grpSp>
      <p:sp>
        <p:nvSpPr>
          <p:cNvPr id="49" name="TextBox 49"/>
          <p:cNvSpPr txBox="1"/>
          <p:nvPr/>
        </p:nvSpPr>
        <p:spPr>
          <a:xfrm>
            <a:off x="13700699" y="8603161"/>
            <a:ext cx="2011589"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June</a:t>
            </a:r>
          </a:p>
        </p:txBody>
      </p:sp>
      <p:sp>
        <p:nvSpPr>
          <p:cNvPr id="50" name="TextBox 50"/>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51" name="TextBox 51"/>
          <p:cNvSpPr txBox="1"/>
          <p:nvPr/>
        </p:nvSpPr>
        <p:spPr>
          <a:xfrm>
            <a:off x="577774" y="2373264"/>
            <a:ext cx="9099626" cy="547714"/>
          </a:xfrm>
          <a:prstGeom prst="rect">
            <a:avLst/>
          </a:prstGeom>
        </p:spPr>
        <p:txBody>
          <a:bodyPr wrap="square" lIns="0" tIns="0" rIns="0" bIns="0" rtlCol="0" anchor="t">
            <a:spAutoFit/>
          </a:bodyPr>
          <a:lstStyle/>
          <a:p>
            <a:pPr algn="l">
              <a:lnSpc>
                <a:spcPts val="4480"/>
              </a:lnSpc>
            </a:pPr>
            <a:r>
              <a:rPr lang="en-US" sz="3200" b="1" dirty="0">
                <a:solidFill>
                  <a:srgbClr val="142143"/>
                </a:solidFill>
                <a:latin typeface="Poppins Bold"/>
                <a:ea typeface="Poppins Bold"/>
                <a:cs typeface="Poppins Bold"/>
                <a:sym typeface="Poppins Bold"/>
              </a:rPr>
              <a:t>Open the door to the power of prayer</a:t>
            </a:r>
          </a:p>
        </p:txBody>
      </p:sp>
      <p:sp>
        <p:nvSpPr>
          <p:cNvPr id="52" name="TextBox 52"/>
          <p:cNvSpPr txBox="1"/>
          <p:nvPr/>
        </p:nvSpPr>
        <p:spPr>
          <a:xfrm>
            <a:off x="622298" y="6543675"/>
            <a:ext cx="7796042"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53" name="TextBox 53"/>
          <p:cNvSpPr txBox="1"/>
          <p:nvPr/>
        </p:nvSpPr>
        <p:spPr>
          <a:xfrm>
            <a:off x="618623" y="3489578"/>
            <a:ext cx="7796042" cy="24911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Let us pray, bless and guide those in power around the world. May they work together to bring peace and unity. Give us the strength to raise our voices when we want to see change.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1028700" y="4724919"/>
            <a:ext cx="9323298" cy="5267663"/>
          </a:xfrm>
          <a:custGeom>
            <a:avLst/>
            <a:gdLst/>
            <a:ahLst/>
            <a:cxnLst/>
            <a:rect l="l" t="t" r="r" b="b"/>
            <a:pathLst>
              <a:path w="9323298" h="5267663">
                <a:moveTo>
                  <a:pt x="0" y="0"/>
                </a:moveTo>
                <a:lnTo>
                  <a:pt x="9323298" y="0"/>
                </a:lnTo>
                <a:lnTo>
                  <a:pt x="9323298" y="5267663"/>
                </a:lnTo>
                <a:lnTo>
                  <a:pt x="0" y="5267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TextBox 44"/>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5" name="TextBox 45"/>
          <p:cNvSpPr txBox="1"/>
          <p:nvPr/>
        </p:nvSpPr>
        <p:spPr>
          <a:xfrm>
            <a:off x="13500528" y="4079843"/>
            <a:ext cx="3052126" cy="3892550"/>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What concerns do you have in your local community? </a:t>
            </a:r>
          </a:p>
          <a:p>
            <a:pPr algn="l">
              <a:lnSpc>
                <a:spcPts val="2800"/>
              </a:lnSpc>
            </a:pPr>
            <a:endParaRPr lang="en-US" sz="2000">
              <a:solidFill>
                <a:srgbClr val="000000"/>
              </a:solidFill>
              <a:latin typeface="Poppins"/>
              <a:ea typeface="Poppins"/>
              <a:cs typeface="Poppins"/>
              <a:sym typeface="Poppins"/>
            </a:endParaRPr>
          </a:p>
          <a:p>
            <a:pPr algn="l">
              <a:lnSpc>
                <a:spcPts val="2800"/>
              </a:lnSpc>
            </a:pPr>
            <a:r>
              <a:rPr lang="en-US" sz="2000">
                <a:solidFill>
                  <a:srgbClr val="000000"/>
                </a:solidFill>
                <a:latin typeface="Poppins"/>
                <a:ea typeface="Poppins"/>
                <a:cs typeface="Poppins"/>
                <a:sym typeface="Poppins"/>
              </a:rPr>
              <a:t>Write a letter to those with authority to make change-your local council, your local MP, your Bishop. Use our template to help you form your letter.</a:t>
            </a:r>
          </a:p>
        </p:txBody>
      </p:sp>
      <p:sp>
        <p:nvSpPr>
          <p:cNvPr id="46" name="Freeform 46"/>
          <p:cNvSpPr/>
          <p:nvPr/>
        </p:nvSpPr>
        <p:spPr>
          <a:xfrm>
            <a:off x="-61763" y="9676210"/>
            <a:ext cx="10790810" cy="40466"/>
          </a:xfrm>
          <a:custGeom>
            <a:avLst/>
            <a:gdLst/>
            <a:ahLst/>
            <a:cxnLst/>
            <a:rect l="l" t="t" r="r" b="b"/>
            <a:pathLst>
              <a:path w="10790810" h="40466">
                <a:moveTo>
                  <a:pt x="0" y="0"/>
                </a:moveTo>
                <a:lnTo>
                  <a:pt x="10790810" y="0"/>
                </a:lnTo>
                <a:lnTo>
                  <a:pt x="10790810" y="40466"/>
                </a:lnTo>
                <a:lnTo>
                  <a:pt x="0" y="404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47015" y="2181445"/>
            <a:ext cx="12833563" cy="8550361"/>
          </a:xfrm>
          <a:custGeom>
            <a:avLst/>
            <a:gdLst/>
            <a:ahLst/>
            <a:cxnLst/>
            <a:rect l="l" t="t" r="r" b="b"/>
            <a:pathLst>
              <a:path w="12833563" h="8550361">
                <a:moveTo>
                  <a:pt x="0" y="0"/>
                </a:moveTo>
                <a:lnTo>
                  <a:pt x="12833563" y="0"/>
                </a:lnTo>
                <a:lnTo>
                  <a:pt x="12833563" y="8550361"/>
                </a:lnTo>
                <a:lnTo>
                  <a:pt x="0" y="8550361"/>
                </a:lnTo>
                <a:lnTo>
                  <a:pt x="0" y="0"/>
                </a:lnTo>
                <a:close/>
              </a:path>
            </a:pathLst>
          </a:custGeom>
          <a:blipFill>
            <a:blip r:embed="rId2"/>
            <a:stretch>
              <a:fillRect/>
            </a:stretch>
          </a:blipFill>
        </p:spPr>
        <p:txBody>
          <a:bodyPr/>
          <a:lstStyle/>
          <a:p>
            <a:endParaRPr lang="en-GB"/>
          </a:p>
        </p:txBody>
      </p:sp>
      <p:sp>
        <p:nvSpPr>
          <p:cNvPr id="3" name="Freeform 3"/>
          <p:cNvSpPr/>
          <p:nvPr/>
        </p:nvSpPr>
        <p:spPr>
          <a:xfrm rot="5400000">
            <a:off x="3437287"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620439" cy="14181460"/>
          </a:xfrm>
          <a:custGeom>
            <a:avLst/>
            <a:gdLst/>
            <a:ahLst/>
            <a:cxnLst/>
            <a:rect l="l" t="t" r="r" b="b"/>
            <a:pathLst>
              <a:path w="620439" h="14181460">
                <a:moveTo>
                  <a:pt x="0" y="0"/>
                </a:moveTo>
                <a:lnTo>
                  <a:pt x="620439" y="0"/>
                </a:lnTo>
                <a:lnTo>
                  <a:pt x="620439" y="14181460"/>
                </a:lnTo>
                <a:lnTo>
                  <a:pt x="0" y="14181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13844298" y="8603161"/>
            <a:ext cx="1724392"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July</a:t>
            </a:r>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688096" y="2303092"/>
            <a:ext cx="7538615" cy="547714"/>
          </a:xfrm>
          <a:prstGeom prst="rect">
            <a:avLst/>
          </a:prstGeom>
        </p:spPr>
        <p:txBody>
          <a:bodyPr wrap="square" lIns="0" tIns="0" rIns="0" bIns="0" rtlCol="0" anchor="t">
            <a:spAutoFit/>
          </a:bodyPr>
          <a:lstStyle/>
          <a:p>
            <a:pPr algn="l">
              <a:lnSpc>
                <a:spcPts val="4480"/>
              </a:lnSpc>
            </a:pPr>
            <a:r>
              <a:rPr lang="en-US" sz="3200" b="1" dirty="0">
                <a:solidFill>
                  <a:srgbClr val="142143"/>
                </a:solidFill>
                <a:latin typeface="Poppins Bold"/>
                <a:ea typeface="Poppins Bold"/>
                <a:cs typeface="Poppins Bold"/>
                <a:sym typeface="Poppins Bold"/>
              </a:rPr>
              <a:t>Open the door to young people </a:t>
            </a:r>
          </a:p>
        </p:txBody>
      </p:sp>
      <p:sp>
        <p:nvSpPr>
          <p:cNvPr id="49" name="TextBox 49"/>
          <p:cNvSpPr txBox="1"/>
          <p:nvPr/>
        </p:nvSpPr>
        <p:spPr>
          <a:xfrm>
            <a:off x="688096" y="6897697"/>
            <a:ext cx="7796042" cy="2834767"/>
          </a:xfrm>
          <a:prstGeom prst="rect">
            <a:avLst/>
          </a:prstGeom>
        </p:spPr>
        <p:txBody>
          <a:bodyPr lIns="0" tIns="0" rIns="0" bIns="0" rtlCol="0" anchor="t">
            <a:spAutoFit/>
          </a:bodyPr>
          <a:lstStyle/>
          <a:p>
            <a:pPr algn="l">
              <a:lnSpc>
                <a:spcPts val="3164"/>
              </a:lnSpc>
            </a:pPr>
            <a:r>
              <a:rPr lang="en-US" sz="2800">
                <a:solidFill>
                  <a:srgbClr val="000000"/>
                </a:solidFill>
                <a:latin typeface="Poppins"/>
                <a:ea typeface="Poppins"/>
                <a:cs typeface="Poppins"/>
                <a:sym typeface="Poppins"/>
              </a:rPr>
              <a:t>Open the doors of our heart.</a:t>
            </a:r>
          </a:p>
          <a:p>
            <a:pPr algn="l">
              <a:lnSpc>
                <a:spcPts val="3164"/>
              </a:lnSpc>
            </a:pPr>
            <a:r>
              <a:rPr lang="en-US" sz="2800">
                <a:solidFill>
                  <a:srgbClr val="000000"/>
                </a:solidFill>
                <a:latin typeface="Poppins"/>
                <a:ea typeface="Poppins"/>
                <a:cs typeface="Poppins"/>
                <a:sym typeface="Poppins"/>
              </a:rPr>
              <a:t>Open the doors of welcome.</a:t>
            </a:r>
          </a:p>
          <a:p>
            <a:pPr algn="l">
              <a:lnSpc>
                <a:spcPts val="3164"/>
              </a:lnSpc>
            </a:pPr>
            <a:r>
              <a:rPr lang="en-US" sz="2800">
                <a:solidFill>
                  <a:srgbClr val="000000"/>
                </a:solidFill>
                <a:latin typeface="Poppins"/>
                <a:ea typeface="Poppins"/>
                <a:cs typeface="Poppins"/>
                <a:sym typeface="Poppins"/>
              </a:rPr>
              <a:t>Open the doors of power.</a:t>
            </a:r>
          </a:p>
          <a:p>
            <a:pPr algn="l">
              <a:lnSpc>
                <a:spcPts val="3164"/>
              </a:lnSpc>
            </a:pPr>
            <a:r>
              <a:rPr lang="en-US" sz="2800">
                <a:solidFill>
                  <a:srgbClr val="000000"/>
                </a:solidFill>
                <a:latin typeface="Poppins"/>
                <a:ea typeface="Poppins"/>
                <a:cs typeface="Poppins"/>
                <a:sym typeface="Poppins"/>
              </a:rPr>
              <a:t>Open the doors of our mind.</a:t>
            </a:r>
          </a:p>
          <a:p>
            <a:pPr algn="l">
              <a:lnSpc>
                <a:spcPts val="3164"/>
              </a:lnSpc>
            </a:pPr>
            <a:r>
              <a:rPr lang="en-US" sz="2800">
                <a:solidFill>
                  <a:srgbClr val="000000"/>
                </a:solidFill>
                <a:latin typeface="Poppins"/>
                <a:ea typeface="Poppins"/>
                <a:cs typeface="Poppins"/>
                <a:sym typeface="Poppins"/>
              </a:rPr>
              <a:t>Open the doors to opportunity.</a:t>
            </a:r>
          </a:p>
          <a:p>
            <a:pPr algn="l">
              <a:lnSpc>
                <a:spcPts val="3164"/>
              </a:lnSpc>
            </a:pPr>
            <a:r>
              <a:rPr lang="en-US" sz="2800">
                <a:solidFill>
                  <a:srgbClr val="000000"/>
                </a:solidFill>
                <a:latin typeface="Poppins"/>
                <a:ea typeface="Poppins"/>
                <a:cs typeface="Poppins"/>
                <a:sym typeface="Poppins"/>
              </a:rPr>
              <a:t>Amen.</a:t>
            </a:r>
          </a:p>
          <a:p>
            <a:pPr algn="l">
              <a:lnSpc>
                <a:spcPts val="3164"/>
              </a:lnSpc>
            </a:pPr>
            <a:endParaRPr lang="en-US" sz="2800">
              <a:solidFill>
                <a:srgbClr val="000000"/>
              </a:solidFill>
              <a:latin typeface="Poppins"/>
              <a:ea typeface="Poppins"/>
              <a:cs typeface="Poppins"/>
              <a:sym typeface="Poppins"/>
            </a:endParaRPr>
          </a:p>
        </p:txBody>
      </p:sp>
      <p:sp>
        <p:nvSpPr>
          <p:cNvPr id="50" name="TextBox 50"/>
          <p:cNvSpPr txBox="1"/>
          <p:nvPr/>
        </p:nvSpPr>
        <p:spPr>
          <a:xfrm>
            <a:off x="655518" y="3021913"/>
            <a:ext cx="8328913" cy="3459988"/>
          </a:xfrm>
          <a:prstGeom prst="rect">
            <a:avLst/>
          </a:prstGeom>
        </p:spPr>
        <p:txBody>
          <a:bodyPr lIns="0" tIns="0" rIns="0" bIns="0" rtlCol="0" anchor="t">
            <a:spAutoFit/>
          </a:bodyPr>
          <a:lstStyle/>
          <a:p>
            <a:pPr algn="l">
              <a:lnSpc>
                <a:spcPts val="3416"/>
              </a:lnSpc>
            </a:pPr>
            <a:r>
              <a:rPr lang="en-US" sz="2800">
                <a:solidFill>
                  <a:srgbClr val="000000"/>
                </a:solidFill>
                <a:latin typeface="Poppins"/>
                <a:ea typeface="Poppins"/>
                <a:cs typeface="Poppins"/>
                <a:sym typeface="Poppins"/>
              </a:rPr>
              <a:t>Let us pray. We thank you for the gift of youth.  We ask you to free our Church from those who would make her grow old, encase her in the past, hold her back or keep her at a standstill. Like the young saints may we be bold enough to hold open the door to your Holy Spirit working in our life. So that through us people might experience your transforming love.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61763" y="9676210"/>
            <a:ext cx="10790810" cy="40466"/>
          </a:xfrm>
          <a:custGeom>
            <a:avLst/>
            <a:gdLst/>
            <a:ahLst/>
            <a:cxnLst/>
            <a:rect l="l" t="t" r="r" b="b"/>
            <a:pathLst>
              <a:path w="10790810" h="40466">
                <a:moveTo>
                  <a:pt x="0" y="0"/>
                </a:moveTo>
                <a:lnTo>
                  <a:pt x="10790810" y="0"/>
                </a:lnTo>
                <a:lnTo>
                  <a:pt x="10790810" y="40466"/>
                </a:lnTo>
                <a:lnTo>
                  <a:pt x="0" y="4046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Freeform 44"/>
          <p:cNvSpPr/>
          <p:nvPr/>
        </p:nvSpPr>
        <p:spPr>
          <a:xfrm>
            <a:off x="5381267" y="2124295"/>
            <a:ext cx="4727658" cy="7939065"/>
          </a:xfrm>
          <a:custGeom>
            <a:avLst/>
            <a:gdLst/>
            <a:ahLst/>
            <a:cxnLst/>
            <a:rect l="l" t="t" r="r" b="b"/>
            <a:pathLst>
              <a:path w="4727658" h="7939065">
                <a:moveTo>
                  <a:pt x="0" y="0"/>
                </a:moveTo>
                <a:lnTo>
                  <a:pt x="4727658" y="0"/>
                </a:lnTo>
                <a:lnTo>
                  <a:pt x="4727658" y="7939065"/>
                </a:lnTo>
                <a:lnTo>
                  <a:pt x="0" y="7939065"/>
                </a:lnTo>
                <a:lnTo>
                  <a:pt x="0" y="0"/>
                </a:lnTo>
                <a:close/>
              </a:path>
            </a:pathLst>
          </a:custGeom>
          <a:blipFill>
            <a:blip r:embed="rId24">
              <a:extLst>
                <a:ext uri="{96DAC541-7B7A-43D3-8B79-37D633B846F1}">
                  <asvg:svgBlip xmlns:asvg="http://schemas.microsoft.com/office/drawing/2016/SVG/main" r:embed="rId25"/>
                </a:ext>
              </a:extLst>
            </a:blip>
            <a:stretch>
              <a:fillRect r="-12931"/>
            </a:stretch>
          </a:blipFill>
        </p:spPr>
        <p:txBody>
          <a:bodyPr/>
          <a:lstStyle/>
          <a:p>
            <a:endParaRPr lang="en-GB"/>
          </a:p>
        </p:txBody>
      </p:sp>
      <p:sp>
        <p:nvSpPr>
          <p:cNvPr id="45" name="Freeform 45"/>
          <p:cNvSpPr/>
          <p:nvPr/>
        </p:nvSpPr>
        <p:spPr>
          <a:xfrm flipH="1">
            <a:off x="1227835" y="4760073"/>
            <a:ext cx="2734207" cy="5258091"/>
          </a:xfrm>
          <a:custGeom>
            <a:avLst/>
            <a:gdLst/>
            <a:ahLst/>
            <a:cxnLst/>
            <a:rect l="l" t="t" r="r" b="b"/>
            <a:pathLst>
              <a:path w="2734207" h="5258091">
                <a:moveTo>
                  <a:pt x="2734208" y="0"/>
                </a:moveTo>
                <a:lnTo>
                  <a:pt x="0" y="0"/>
                </a:lnTo>
                <a:lnTo>
                  <a:pt x="0" y="5258091"/>
                </a:lnTo>
                <a:lnTo>
                  <a:pt x="2734208" y="5258091"/>
                </a:lnTo>
                <a:lnTo>
                  <a:pt x="273420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46" name="TextBox 46"/>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7" name="TextBox 47"/>
          <p:cNvSpPr txBox="1"/>
          <p:nvPr/>
        </p:nvSpPr>
        <p:spPr>
          <a:xfrm>
            <a:off x="13500528" y="3597275"/>
            <a:ext cx="3052126" cy="424497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In this month when we celebrate youth lets start a wave of kindness. The ask: do three anonymous random acts of kindness for people this month who aren’t in your friendship group.</a:t>
            </a:r>
          </a:p>
          <a:p>
            <a:pPr algn="l">
              <a:lnSpc>
                <a:spcPts val="2800"/>
              </a:lnSpc>
            </a:pPr>
            <a:r>
              <a:rPr lang="en-US" sz="2000">
                <a:solidFill>
                  <a:srgbClr val="000000"/>
                </a:solidFill>
                <a:latin typeface="Poppins"/>
                <a:ea typeface="Poppins"/>
                <a:cs typeface="Poppins"/>
                <a:sym typeface="Poppins"/>
              </a:rPr>
              <a:t>It doesn’t need to be big. Small acts can make a huge impact.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00547" y="2068289"/>
            <a:ext cx="11469007" cy="9519522"/>
          </a:xfrm>
          <a:custGeom>
            <a:avLst/>
            <a:gdLst/>
            <a:ahLst/>
            <a:cxnLst/>
            <a:rect l="l" t="t" r="r" b="b"/>
            <a:pathLst>
              <a:path w="11469007" h="9519522">
                <a:moveTo>
                  <a:pt x="0" y="0"/>
                </a:moveTo>
                <a:lnTo>
                  <a:pt x="11469007" y="0"/>
                </a:lnTo>
                <a:lnTo>
                  <a:pt x="11469007" y="9519523"/>
                </a:lnTo>
                <a:lnTo>
                  <a:pt x="0" y="9519523"/>
                </a:lnTo>
                <a:lnTo>
                  <a:pt x="0" y="0"/>
                </a:lnTo>
                <a:close/>
              </a:path>
            </a:pathLst>
          </a:custGeom>
          <a:blipFill>
            <a:blip r:embed="rId2"/>
            <a:stretch>
              <a:fillRect l="-24581"/>
            </a:stretch>
          </a:blipFill>
        </p:spPr>
        <p:txBody>
          <a:bodyPr/>
          <a:lstStyle/>
          <a:p>
            <a:endParaRPr lang="en-GB"/>
          </a:p>
        </p:txBody>
      </p:sp>
      <p:sp>
        <p:nvSpPr>
          <p:cNvPr id="3" name="Freeform 3"/>
          <p:cNvSpPr/>
          <p:nvPr/>
        </p:nvSpPr>
        <p:spPr>
          <a:xfrm rot="5400000">
            <a:off x="34469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620439" cy="14181460"/>
          </a:xfrm>
          <a:custGeom>
            <a:avLst/>
            <a:gdLst/>
            <a:ahLst/>
            <a:cxnLst/>
            <a:rect l="l" t="t" r="r" b="b"/>
            <a:pathLst>
              <a:path w="620439" h="14181460">
                <a:moveTo>
                  <a:pt x="0" y="0"/>
                </a:moveTo>
                <a:lnTo>
                  <a:pt x="620439" y="0"/>
                </a:lnTo>
                <a:lnTo>
                  <a:pt x="620439" y="14181460"/>
                </a:lnTo>
                <a:lnTo>
                  <a:pt x="0" y="14181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12445660" y="8603161"/>
            <a:ext cx="4521667"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September</a:t>
            </a:r>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618623" y="2373265"/>
            <a:ext cx="6841500" cy="547714"/>
          </a:xfrm>
          <a:prstGeom prst="rect">
            <a:avLst/>
          </a:prstGeom>
        </p:spPr>
        <p:txBody>
          <a:bodyPr wrap="square" lIns="0" tIns="0" rIns="0" bIns="0" rtlCol="0" anchor="t">
            <a:spAutoFit/>
          </a:bodyPr>
          <a:lstStyle/>
          <a:p>
            <a:pPr algn="l">
              <a:lnSpc>
                <a:spcPts val="4480"/>
              </a:lnSpc>
            </a:pPr>
            <a:r>
              <a:rPr lang="en-US" sz="3200" b="1" dirty="0">
                <a:solidFill>
                  <a:srgbClr val="142143"/>
                </a:solidFill>
                <a:latin typeface="Poppins Bold"/>
                <a:ea typeface="Poppins Bold"/>
                <a:cs typeface="Poppins Bold"/>
                <a:sym typeface="Poppins Bold"/>
              </a:rPr>
              <a:t>Open the door to Justice</a:t>
            </a:r>
          </a:p>
        </p:txBody>
      </p:sp>
      <p:sp>
        <p:nvSpPr>
          <p:cNvPr id="49" name="TextBox 49"/>
          <p:cNvSpPr txBox="1"/>
          <p:nvPr/>
        </p:nvSpPr>
        <p:spPr>
          <a:xfrm>
            <a:off x="655518" y="6129655"/>
            <a:ext cx="8521702"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50" name="TextBox 50"/>
          <p:cNvSpPr txBox="1"/>
          <p:nvPr/>
        </p:nvSpPr>
        <p:spPr>
          <a:xfrm>
            <a:off x="622298" y="3228975"/>
            <a:ext cx="8118497" cy="24911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Let us pray. Open our eyes to see those most in need, and open our ears to hear how we can do our best to help. Help us to use our voices for change, following in your footsteps.</a:t>
            </a:r>
          </a:p>
          <a:p>
            <a:pPr algn="l">
              <a:lnSpc>
                <a:spcPts val="3920"/>
              </a:lnSpc>
              <a:spcBef>
                <a:spcPct val="0"/>
              </a:spcBef>
            </a:pPr>
            <a:endParaRPr lang="en-US" sz="2800">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5333642" y="4358478"/>
            <a:ext cx="4351200" cy="6139260"/>
          </a:xfrm>
          <a:custGeom>
            <a:avLst/>
            <a:gdLst/>
            <a:ahLst/>
            <a:cxnLst/>
            <a:rect l="l" t="t" r="r" b="b"/>
            <a:pathLst>
              <a:path w="4351200" h="6139260">
                <a:moveTo>
                  <a:pt x="0" y="0"/>
                </a:moveTo>
                <a:lnTo>
                  <a:pt x="4351201" y="0"/>
                </a:lnTo>
                <a:lnTo>
                  <a:pt x="4351201" y="6139260"/>
                </a:lnTo>
                <a:lnTo>
                  <a:pt x="0" y="613926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TextBox 44"/>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5" name="TextBox 45"/>
          <p:cNvSpPr txBox="1"/>
          <p:nvPr/>
        </p:nvSpPr>
        <p:spPr>
          <a:xfrm>
            <a:off x="13589047" y="3460750"/>
            <a:ext cx="2963825" cy="635952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Head to the SVP website and look on the social justice page at the policy priorities (the things we are encouraging the government to tackle).</a:t>
            </a:r>
          </a:p>
          <a:p>
            <a:pPr algn="l">
              <a:lnSpc>
                <a:spcPts val="2800"/>
              </a:lnSpc>
            </a:pPr>
            <a:endParaRPr lang="en-US" sz="2000">
              <a:solidFill>
                <a:srgbClr val="000000"/>
              </a:solidFill>
              <a:latin typeface="Poppins"/>
              <a:ea typeface="Poppins"/>
              <a:cs typeface="Poppins"/>
              <a:sym typeface="Poppins"/>
            </a:endParaRPr>
          </a:p>
          <a:p>
            <a:pPr algn="l">
              <a:lnSpc>
                <a:spcPts val="2800"/>
              </a:lnSpc>
            </a:pPr>
            <a:r>
              <a:rPr lang="en-US" sz="2000">
                <a:solidFill>
                  <a:srgbClr val="000000"/>
                </a:solidFill>
                <a:latin typeface="Poppins"/>
                <a:ea typeface="Poppins"/>
                <a:cs typeface="Poppins"/>
                <a:sym typeface="Poppins"/>
              </a:rPr>
              <a:t>Look at one of the subjects and learn more as a class or as individuals about who and how that issue is affecting people. </a:t>
            </a:r>
          </a:p>
          <a:p>
            <a:pPr algn="l">
              <a:lnSpc>
                <a:spcPts val="2800"/>
              </a:lnSpc>
            </a:pPr>
            <a:r>
              <a:rPr lang="en-US" sz="2000">
                <a:solidFill>
                  <a:srgbClr val="000000"/>
                </a:solidFill>
                <a:latin typeface="Poppins"/>
                <a:ea typeface="Poppins"/>
                <a:cs typeface="Poppins"/>
                <a:sym typeface="Poppins"/>
              </a:rPr>
              <a:t>How could you use your voice to share the message?</a:t>
            </a:r>
          </a:p>
          <a:p>
            <a:pPr algn="l">
              <a:lnSpc>
                <a:spcPts val="2800"/>
              </a:lnSpc>
            </a:pPr>
            <a:endParaRPr lang="en-US" sz="2000">
              <a:solidFill>
                <a:srgbClr val="000000"/>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00547" y="2068289"/>
            <a:ext cx="11469007" cy="9519522"/>
          </a:xfrm>
          <a:custGeom>
            <a:avLst/>
            <a:gdLst/>
            <a:ahLst/>
            <a:cxnLst/>
            <a:rect l="l" t="t" r="r" b="b"/>
            <a:pathLst>
              <a:path w="11469007" h="9519522">
                <a:moveTo>
                  <a:pt x="0" y="0"/>
                </a:moveTo>
                <a:lnTo>
                  <a:pt x="11469007" y="0"/>
                </a:lnTo>
                <a:lnTo>
                  <a:pt x="11469007" y="9519523"/>
                </a:lnTo>
                <a:lnTo>
                  <a:pt x="0" y="9519523"/>
                </a:lnTo>
                <a:lnTo>
                  <a:pt x="0" y="0"/>
                </a:lnTo>
                <a:close/>
              </a:path>
            </a:pathLst>
          </a:custGeom>
          <a:blipFill>
            <a:blip r:embed="rId2"/>
            <a:stretch>
              <a:fillRect l="-24581"/>
            </a:stretch>
          </a:blipFill>
        </p:spPr>
        <p:txBody>
          <a:bodyPr/>
          <a:lstStyle/>
          <a:p>
            <a:endParaRPr lang="en-GB"/>
          </a:p>
        </p:txBody>
      </p:sp>
      <p:sp>
        <p:nvSpPr>
          <p:cNvPr id="3" name="Freeform 3"/>
          <p:cNvSpPr/>
          <p:nvPr/>
        </p:nvSpPr>
        <p:spPr>
          <a:xfrm>
            <a:off x="8354311" y="2225975"/>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GB"/>
          </a:p>
        </p:txBody>
      </p:sp>
      <p:sp>
        <p:nvSpPr>
          <p:cNvPr id="4" name="Freeform 4"/>
          <p:cNvSpPr/>
          <p:nvPr/>
        </p:nvSpPr>
        <p:spPr>
          <a:xfrm rot="5400000">
            <a:off x="34469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6163713" y="1925451"/>
            <a:ext cx="620439" cy="14181460"/>
          </a:xfrm>
          <a:custGeom>
            <a:avLst/>
            <a:gdLst/>
            <a:ahLst/>
            <a:cxnLst/>
            <a:rect l="l" t="t" r="r" b="b"/>
            <a:pathLst>
              <a:path w="620439" h="14181460">
                <a:moveTo>
                  <a:pt x="0" y="0"/>
                </a:moveTo>
                <a:lnTo>
                  <a:pt x="620439" y="0"/>
                </a:lnTo>
                <a:lnTo>
                  <a:pt x="620439" y="14181460"/>
                </a:lnTo>
                <a:lnTo>
                  <a:pt x="0" y="14181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8"/>
            <a:stretch>
              <a:fillRect r="-9458"/>
            </a:stretch>
          </a:blipFill>
        </p:spPr>
        <p:txBody>
          <a:bodyPr/>
          <a:lstStyle/>
          <a:p>
            <a:endParaRPr lang="en-GB"/>
          </a:p>
        </p:txBody>
      </p:sp>
      <p:grpSp>
        <p:nvGrpSpPr>
          <p:cNvPr id="8" name="Group 8"/>
          <p:cNvGrpSpPr/>
          <p:nvPr/>
        </p:nvGrpSpPr>
        <p:grpSpPr>
          <a:xfrm>
            <a:off x="16939028" y="8730933"/>
            <a:ext cx="1054734" cy="1054734"/>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9"/>
              <a:stretch>
                <a:fillRect l="-41705" r="-49377"/>
              </a:stretch>
            </a:blipFill>
          </p:spPr>
          <p:txBody>
            <a:bodyPr/>
            <a:lstStyle/>
            <a:p>
              <a:endParaRPr lang="en-GB"/>
            </a:p>
          </p:txBody>
        </p:sp>
      </p:grpSp>
      <p:grpSp>
        <p:nvGrpSpPr>
          <p:cNvPr id="10" name="Group 10"/>
          <p:cNvGrpSpPr/>
          <p:nvPr/>
        </p:nvGrpSpPr>
        <p:grpSpPr>
          <a:xfrm>
            <a:off x="9204891" y="8868"/>
            <a:ext cx="3158588" cy="2190292"/>
            <a:chOff x="0" y="0"/>
            <a:chExt cx="1391575" cy="964974"/>
          </a:xfrm>
        </p:grpSpPr>
        <p:sp>
          <p:nvSpPr>
            <p:cNvPr id="11" name="Freeform 11"/>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2" name="TextBox 12"/>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10"/>
            <a:stretch>
              <a:fillRect/>
            </a:stretch>
          </a:blipFill>
        </p:spPr>
        <p:txBody>
          <a:bodyPr/>
          <a:lstStyle/>
          <a:p>
            <a:endParaRPr lang="en-GB"/>
          </a:p>
        </p:txBody>
      </p:sp>
      <p:sp>
        <p:nvSpPr>
          <p:cNvPr id="14" name="Freeform 14"/>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2175054" y="8868"/>
            <a:ext cx="3158588" cy="2190292"/>
            <a:chOff x="0" y="0"/>
            <a:chExt cx="1391575" cy="964974"/>
          </a:xfrm>
        </p:grpSpPr>
        <p:sp>
          <p:nvSpPr>
            <p:cNvPr id="16" name="Freeform 16"/>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7" name="TextBox 17"/>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8" name="Group 18"/>
          <p:cNvGrpSpPr/>
          <p:nvPr/>
        </p:nvGrpSpPr>
        <p:grpSpPr>
          <a:xfrm>
            <a:off x="7200416" y="8868"/>
            <a:ext cx="2694311" cy="2190292"/>
            <a:chOff x="0" y="0"/>
            <a:chExt cx="1131574" cy="919893"/>
          </a:xfrm>
        </p:grpSpPr>
        <p:sp>
          <p:nvSpPr>
            <p:cNvPr id="19" name="Freeform 19"/>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20" name="TextBox 20"/>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22" name="Group 22"/>
          <p:cNvGrpSpPr/>
          <p:nvPr/>
        </p:nvGrpSpPr>
        <p:grpSpPr>
          <a:xfrm>
            <a:off x="0" y="-31255"/>
            <a:ext cx="2845622" cy="2215887"/>
            <a:chOff x="0" y="0"/>
            <a:chExt cx="1372617" cy="1068858"/>
          </a:xfrm>
        </p:grpSpPr>
        <p:sp>
          <p:nvSpPr>
            <p:cNvPr id="23" name="Freeform 23"/>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4" name="TextBox 24"/>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5" name="Freeform 25"/>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5"/>
            <a:stretch>
              <a:fillRect/>
            </a:stretch>
          </a:blipFill>
        </p:spPr>
        <p:txBody>
          <a:bodyPr/>
          <a:lstStyle/>
          <a:p>
            <a:endParaRPr lang="en-GB"/>
          </a:p>
        </p:txBody>
      </p:sp>
      <p:grpSp>
        <p:nvGrpSpPr>
          <p:cNvPr id="26" name="Group 26"/>
          <p:cNvGrpSpPr/>
          <p:nvPr/>
        </p:nvGrpSpPr>
        <p:grpSpPr>
          <a:xfrm>
            <a:off x="4763547" y="-141760"/>
            <a:ext cx="2436869" cy="2326392"/>
            <a:chOff x="0" y="0"/>
            <a:chExt cx="1079750" cy="1030799"/>
          </a:xfrm>
        </p:grpSpPr>
        <p:sp>
          <p:nvSpPr>
            <p:cNvPr id="27" name="Freeform 27"/>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8" name="TextBox 28"/>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9" name="Freeform 29"/>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0" name="Freeform 30"/>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grpSp>
        <p:nvGrpSpPr>
          <p:cNvPr id="31" name="Group 31"/>
          <p:cNvGrpSpPr/>
          <p:nvPr/>
        </p:nvGrpSpPr>
        <p:grpSpPr>
          <a:xfrm>
            <a:off x="403079" y="-425466"/>
            <a:ext cx="2922192" cy="1667828"/>
            <a:chOff x="0" y="0"/>
            <a:chExt cx="1545242" cy="881940"/>
          </a:xfrm>
        </p:grpSpPr>
        <p:sp>
          <p:nvSpPr>
            <p:cNvPr id="32" name="Freeform 32"/>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3" name="TextBox 33"/>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4" name="Freeform 34"/>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20"/>
            <a:stretch>
              <a:fillRect/>
            </a:stretch>
          </a:blipFill>
        </p:spPr>
        <p:txBody>
          <a:bodyPr/>
          <a:lstStyle/>
          <a:p>
            <a:endParaRPr lang="en-GB"/>
          </a:p>
        </p:txBody>
      </p:sp>
      <p:grpSp>
        <p:nvGrpSpPr>
          <p:cNvPr id="35" name="Group 35"/>
          <p:cNvGrpSpPr/>
          <p:nvPr/>
        </p:nvGrpSpPr>
        <p:grpSpPr>
          <a:xfrm>
            <a:off x="12248742" y="-152021"/>
            <a:ext cx="3126456" cy="2377997"/>
            <a:chOff x="0" y="0"/>
            <a:chExt cx="1352862" cy="1028993"/>
          </a:xfrm>
        </p:grpSpPr>
        <p:sp>
          <p:nvSpPr>
            <p:cNvPr id="36" name="Freeform 36"/>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7" name="TextBox 37"/>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1">
              <a:extLst>
                <a:ext uri="{96DAC541-7B7A-43D3-8B79-37D633B846F1}">
                  <asvg:svgBlip xmlns:asvg="http://schemas.microsoft.com/office/drawing/2016/SVG/main" r:embed="rId22"/>
                </a:ext>
              </a:extLst>
            </a:blip>
            <a:stretch>
              <a:fillRect b="-20869"/>
            </a:stretch>
          </a:blipFill>
        </p:spPr>
        <p:txBody>
          <a:bodyPr/>
          <a:lstStyle/>
          <a:p>
            <a:endParaRPr lang="en-GB"/>
          </a:p>
        </p:txBody>
      </p:sp>
      <p:grpSp>
        <p:nvGrpSpPr>
          <p:cNvPr id="39" name="Group 39"/>
          <p:cNvGrpSpPr/>
          <p:nvPr/>
        </p:nvGrpSpPr>
        <p:grpSpPr>
          <a:xfrm>
            <a:off x="15342001" y="-152021"/>
            <a:ext cx="2612242" cy="2363692"/>
            <a:chOff x="0" y="0"/>
            <a:chExt cx="1021192" cy="924027"/>
          </a:xfrm>
        </p:grpSpPr>
        <p:sp>
          <p:nvSpPr>
            <p:cNvPr id="40" name="Freeform 4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1" name="TextBox 41"/>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2" name="Freeform 42"/>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grpSp>
        <p:nvGrpSpPr>
          <p:cNvPr id="43" name="Group 43"/>
          <p:cNvGrpSpPr/>
          <p:nvPr/>
        </p:nvGrpSpPr>
        <p:grpSpPr>
          <a:xfrm>
            <a:off x="17391809" y="-152021"/>
            <a:ext cx="2449796" cy="2351181"/>
            <a:chOff x="0" y="0"/>
            <a:chExt cx="953402" cy="915024"/>
          </a:xfrm>
        </p:grpSpPr>
        <p:sp>
          <p:nvSpPr>
            <p:cNvPr id="44" name="Freeform 44"/>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5" name="TextBox 45"/>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6" name="Freeform 46"/>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5"/>
            <a:stretch>
              <a:fillRect l="-445" r="-445" b="-2825"/>
            </a:stretch>
          </a:blipFill>
        </p:spPr>
        <p:txBody>
          <a:bodyPr/>
          <a:lstStyle/>
          <a:p>
            <a:endParaRPr lang="en-GB"/>
          </a:p>
        </p:txBody>
      </p:sp>
      <p:sp>
        <p:nvSpPr>
          <p:cNvPr id="47" name="TextBox 47"/>
          <p:cNvSpPr txBox="1"/>
          <p:nvPr/>
        </p:nvSpPr>
        <p:spPr>
          <a:xfrm>
            <a:off x="13061638" y="8603161"/>
            <a:ext cx="3289711"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October</a:t>
            </a:r>
          </a:p>
        </p:txBody>
      </p:sp>
      <p:sp>
        <p:nvSpPr>
          <p:cNvPr id="48" name="TextBox 48"/>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9" name="TextBox 49"/>
          <p:cNvSpPr txBox="1"/>
          <p:nvPr/>
        </p:nvSpPr>
        <p:spPr>
          <a:xfrm>
            <a:off x="404099" y="6931158"/>
            <a:ext cx="7796042" cy="2896743"/>
          </a:xfrm>
          <a:prstGeom prst="rect">
            <a:avLst/>
          </a:prstGeom>
        </p:spPr>
        <p:txBody>
          <a:bodyPr lIns="0" tIns="0" rIns="0" bIns="0" rtlCol="0" anchor="t">
            <a:spAutoFit/>
          </a:bodyPr>
          <a:lstStyle/>
          <a:p>
            <a:pPr algn="l">
              <a:lnSpc>
                <a:spcPts val="3276"/>
              </a:lnSpc>
            </a:pPr>
            <a:r>
              <a:rPr lang="en-US" sz="2800">
                <a:solidFill>
                  <a:srgbClr val="000000"/>
                </a:solidFill>
                <a:latin typeface="Poppins"/>
                <a:ea typeface="Poppins"/>
                <a:cs typeface="Poppins"/>
                <a:sym typeface="Poppins"/>
              </a:rPr>
              <a:t>Open the doors of our heart.</a:t>
            </a:r>
          </a:p>
          <a:p>
            <a:pPr algn="l">
              <a:lnSpc>
                <a:spcPts val="3276"/>
              </a:lnSpc>
            </a:pPr>
            <a:r>
              <a:rPr lang="en-US" sz="2800">
                <a:solidFill>
                  <a:srgbClr val="000000"/>
                </a:solidFill>
                <a:latin typeface="Poppins"/>
                <a:ea typeface="Poppins"/>
                <a:cs typeface="Poppins"/>
                <a:sym typeface="Poppins"/>
              </a:rPr>
              <a:t>Open the doors of welcome.</a:t>
            </a:r>
          </a:p>
          <a:p>
            <a:pPr algn="l">
              <a:lnSpc>
                <a:spcPts val="3276"/>
              </a:lnSpc>
            </a:pPr>
            <a:r>
              <a:rPr lang="en-US" sz="2800">
                <a:solidFill>
                  <a:srgbClr val="000000"/>
                </a:solidFill>
                <a:latin typeface="Poppins"/>
                <a:ea typeface="Poppins"/>
                <a:cs typeface="Poppins"/>
                <a:sym typeface="Poppins"/>
              </a:rPr>
              <a:t>Open the doors of power.</a:t>
            </a:r>
          </a:p>
          <a:p>
            <a:pPr algn="l">
              <a:lnSpc>
                <a:spcPts val="3276"/>
              </a:lnSpc>
            </a:pPr>
            <a:r>
              <a:rPr lang="en-US" sz="2800">
                <a:solidFill>
                  <a:srgbClr val="000000"/>
                </a:solidFill>
                <a:latin typeface="Poppins"/>
                <a:ea typeface="Poppins"/>
                <a:cs typeface="Poppins"/>
                <a:sym typeface="Poppins"/>
              </a:rPr>
              <a:t>Open the doors of our mind.</a:t>
            </a:r>
          </a:p>
          <a:p>
            <a:pPr algn="l">
              <a:lnSpc>
                <a:spcPts val="3276"/>
              </a:lnSpc>
            </a:pPr>
            <a:r>
              <a:rPr lang="en-US" sz="2800">
                <a:solidFill>
                  <a:srgbClr val="000000"/>
                </a:solidFill>
                <a:latin typeface="Poppins"/>
                <a:ea typeface="Poppins"/>
                <a:cs typeface="Poppins"/>
                <a:sym typeface="Poppins"/>
              </a:rPr>
              <a:t>Open the doors to opportunity.</a:t>
            </a:r>
          </a:p>
          <a:p>
            <a:pPr algn="l">
              <a:lnSpc>
                <a:spcPts val="3276"/>
              </a:lnSpc>
            </a:pPr>
            <a:r>
              <a:rPr lang="en-US" sz="2800">
                <a:solidFill>
                  <a:srgbClr val="000000"/>
                </a:solidFill>
                <a:latin typeface="Poppins"/>
                <a:ea typeface="Poppins"/>
                <a:cs typeface="Poppins"/>
                <a:sym typeface="Poppins"/>
              </a:rPr>
              <a:t>Amen.</a:t>
            </a:r>
          </a:p>
          <a:p>
            <a:pPr algn="l">
              <a:lnSpc>
                <a:spcPts val="3276"/>
              </a:lnSpc>
            </a:pPr>
            <a:endParaRPr lang="en-US" sz="2800">
              <a:solidFill>
                <a:srgbClr val="000000"/>
              </a:solidFill>
              <a:latin typeface="Poppins"/>
              <a:ea typeface="Poppins"/>
              <a:cs typeface="Poppins"/>
              <a:sym typeface="Poppins"/>
            </a:endParaRPr>
          </a:p>
        </p:txBody>
      </p:sp>
      <p:sp>
        <p:nvSpPr>
          <p:cNvPr id="50" name="TextBox 50"/>
          <p:cNvSpPr txBox="1"/>
          <p:nvPr/>
        </p:nvSpPr>
        <p:spPr>
          <a:xfrm>
            <a:off x="404098" y="2373265"/>
            <a:ext cx="8892301" cy="547714"/>
          </a:xfrm>
          <a:prstGeom prst="rect">
            <a:avLst/>
          </a:prstGeom>
        </p:spPr>
        <p:txBody>
          <a:bodyPr wrap="square" lIns="0" tIns="0" rIns="0" bIns="0" rtlCol="0" anchor="t">
            <a:spAutoFit/>
          </a:bodyPr>
          <a:lstStyle/>
          <a:p>
            <a:pPr algn="l">
              <a:lnSpc>
                <a:spcPts val="4480"/>
              </a:lnSpc>
            </a:pPr>
            <a:r>
              <a:rPr lang="en-US" sz="3200" b="1" dirty="0">
                <a:solidFill>
                  <a:srgbClr val="142143"/>
                </a:solidFill>
                <a:latin typeface="Poppins Bold"/>
                <a:ea typeface="Poppins Bold"/>
                <a:cs typeface="Poppins Bold"/>
                <a:sym typeface="Poppins Bold"/>
              </a:rPr>
              <a:t>Open the door to welcome the stranger</a:t>
            </a:r>
          </a:p>
        </p:txBody>
      </p:sp>
      <p:sp>
        <p:nvSpPr>
          <p:cNvPr id="51" name="TextBox 51"/>
          <p:cNvSpPr txBox="1"/>
          <p:nvPr/>
        </p:nvSpPr>
        <p:spPr>
          <a:xfrm>
            <a:off x="404099" y="3267075"/>
            <a:ext cx="8386472" cy="3216529"/>
          </a:xfrm>
          <a:prstGeom prst="rect">
            <a:avLst/>
          </a:prstGeom>
        </p:spPr>
        <p:txBody>
          <a:bodyPr lIns="0" tIns="0" rIns="0" bIns="0" rtlCol="0" anchor="t">
            <a:spAutoFit/>
          </a:bodyPr>
          <a:lstStyle/>
          <a:p>
            <a:pPr algn="l">
              <a:lnSpc>
                <a:spcPts val="3556"/>
              </a:lnSpc>
            </a:pPr>
            <a:r>
              <a:rPr lang="en-US" sz="2800">
                <a:solidFill>
                  <a:srgbClr val="000000"/>
                </a:solidFill>
                <a:latin typeface="Poppins"/>
                <a:ea typeface="Poppins"/>
                <a:cs typeface="Poppins"/>
                <a:sym typeface="Poppins"/>
              </a:rPr>
              <a:t>Let us pray. Bless those who have left their country for any reason. May they find a  welcome and support into their new home with love and warmth. Protect those who are away from friends and family, and help them find a supportive community wherever they are.</a:t>
            </a:r>
          </a:p>
          <a:p>
            <a:pPr algn="l">
              <a:lnSpc>
                <a:spcPts val="4200"/>
              </a:lnSpc>
              <a:spcBef>
                <a:spcPct val="0"/>
              </a:spcBef>
            </a:pPr>
            <a:endParaRPr lang="en-US" sz="2800">
              <a:solidFill>
                <a:srgbClr val="0000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90126" y="122395"/>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61763" y="9676210"/>
            <a:ext cx="10790810" cy="40466"/>
          </a:xfrm>
          <a:custGeom>
            <a:avLst/>
            <a:gdLst/>
            <a:ahLst/>
            <a:cxnLst/>
            <a:rect l="l" t="t" r="r" b="b"/>
            <a:pathLst>
              <a:path w="10790810" h="40466">
                <a:moveTo>
                  <a:pt x="0" y="0"/>
                </a:moveTo>
                <a:lnTo>
                  <a:pt x="10790810" y="0"/>
                </a:lnTo>
                <a:lnTo>
                  <a:pt x="10790810" y="40466"/>
                </a:lnTo>
                <a:lnTo>
                  <a:pt x="0" y="4046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TextBox 44"/>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5" name="TextBox 45"/>
          <p:cNvSpPr txBox="1"/>
          <p:nvPr/>
        </p:nvSpPr>
        <p:spPr>
          <a:xfrm>
            <a:off x="13562673" y="3787482"/>
            <a:ext cx="2543489" cy="4597400"/>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In this Jubilee year can you create a door of hope?</a:t>
            </a:r>
          </a:p>
          <a:p>
            <a:pPr algn="l">
              <a:lnSpc>
                <a:spcPts val="2800"/>
              </a:lnSpc>
            </a:pPr>
            <a:endParaRPr lang="en-US" sz="2000">
              <a:solidFill>
                <a:srgbClr val="000000"/>
              </a:solidFill>
              <a:latin typeface="Poppins"/>
              <a:ea typeface="Poppins"/>
              <a:cs typeface="Poppins"/>
              <a:sym typeface="Poppins"/>
            </a:endParaRPr>
          </a:p>
          <a:p>
            <a:pPr algn="l">
              <a:lnSpc>
                <a:spcPts val="2800"/>
              </a:lnSpc>
            </a:pPr>
            <a:r>
              <a:rPr lang="en-US" sz="2000">
                <a:solidFill>
                  <a:srgbClr val="000000"/>
                </a:solidFill>
                <a:latin typeface="Poppins"/>
                <a:ea typeface="Poppins"/>
                <a:cs typeface="Poppins"/>
                <a:sym typeface="Poppins"/>
              </a:rPr>
              <a:t>Write message or a prayer of hope that can be stuck to the back of the door to remind those passing through that we are called to be people of Hope.</a:t>
            </a:r>
          </a:p>
        </p:txBody>
      </p:sp>
      <p:sp>
        <p:nvSpPr>
          <p:cNvPr id="46" name="Freeform 46"/>
          <p:cNvSpPr/>
          <p:nvPr/>
        </p:nvSpPr>
        <p:spPr>
          <a:xfrm>
            <a:off x="6985979" y="3692302"/>
            <a:ext cx="1943584" cy="1332352"/>
          </a:xfrm>
          <a:custGeom>
            <a:avLst/>
            <a:gdLst/>
            <a:ahLst/>
            <a:cxnLst/>
            <a:rect l="l" t="t" r="r" b="b"/>
            <a:pathLst>
              <a:path w="1943584" h="1332352">
                <a:moveTo>
                  <a:pt x="0" y="0"/>
                </a:moveTo>
                <a:lnTo>
                  <a:pt x="1943584" y="0"/>
                </a:lnTo>
                <a:lnTo>
                  <a:pt x="1943584" y="1332352"/>
                </a:lnTo>
                <a:lnTo>
                  <a:pt x="0" y="1332352"/>
                </a:lnTo>
                <a:lnTo>
                  <a:pt x="0" y="0"/>
                </a:lnTo>
                <a:close/>
              </a:path>
            </a:pathLst>
          </a:custGeom>
          <a:blipFill>
            <a:blip r:embed="rId24"/>
            <a:stretch>
              <a:fillRect t="-353029" r="-340650" b="-189774"/>
            </a:stretch>
          </a:blipFill>
        </p:spPr>
        <p:txBody>
          <a:bodyPr/>
          <a:lstStyle/>
          <a:p>
            <a:endParaRPr lang="en-GB"/>
          </a:p>
        </p:txBody>
      </p:sp>
      <p:sp>
        <p:nvSpPr>
          <p:cNvPr id="47" name="Freeform 47"/>
          <p:cNvSpPr/>
          <p:nvPr/>
        </p:nvSpPr>
        <p:spPr>
          <a:xfrm>
            <a:off x="838682" y="4505224"/>
            <a:ext cx="3086616" cy="2208329"/>
          </a:xfrm>
          <a:custGeom>
            <a:avLst/>
            <a:gdLst/>
            <a:ahLst/>
            <a:cxnLst/>
            <a:rect l="l" t="t" r="r" b="b"/>
            <a:pathLst>
              <a:path w="3086616" h="2208329">
                <a:moveTo>
                  <a:pt x="0" y="0"/>
                </a:moveTo>
                <a:lnTo>
                  <a:pt x="3086616" y="0"/>
                </a:lnTo>
                <a:lnTo>
                  <a:pt x="3086616" y="2208329"/>
                </a:lnTo>
                <a:lnTo>
                  <a:pt x="0" y="2208329"/>
                </a:lnTo>
                <a:lnTo>
                  <a:pt x="0" y="0"/>
                </a:lnTo>
                <a:close/>
              </a:path>
            </a:pathLst>
          </a:custGeom>
          <a:blipFill>
            <a:blip r:embed="rId24"/>
            <a:stretch>
              <a:fillRect t="-451902" r="-358751" b="-89301"/>
            </a:stretch>
          </a:blipFill>
        </p:spPr>
        <p:txBody>
          <a:bodyPr/>
          <a:lstStyle/>
          <a:p>
            <a:endParaRPr lang="en-GB"/>
          </a:p>
        </p:txBody>
      </p:sp>
      <p:sp>
        <p:nvSpPr>
          <p:cNvPr id="48" name="Freeform 48"/>
          <p:cNvSpPr/>
          <p:nvPr/>
        </p:nvSpPr>
        <p:spPr>
          <a:xfrm>
            <a:off x="8259015" y="4877542"/>
            <a:ext cx="2306261" cy="2107351"/>
          </a:xfrm>
          <a:custGeom>
            <a:avLst/>
            <a:gdLst/>
            <a:ahLst/>
            <a:cxnLst/>
            <a:rect l="l" t="t" r="r" b="b"/>
            <a:pathLst>
              <a:path w="2306261" h="2107351">
                <a:moveTo>
                  <a:pt x="0" y="0"/>
                </a:moveTo>
                <a:lnTo>
                  <a:pt x="2306260" y="0"/>
                </a:lnTo>
                <a:lnTo>
                  <a:pt x="2306260" y="2107351"/>
                </a:lnTo>
                <a:lnTo>
                  <a:pt x="0" y="2107351"/>
                </a:lnTo>
                <a:lnTo>
                  <a:pt x="0" y="0"/>
                </a:lnTo>
                <a:close/>
              </a:path>
            </a:pathLst>
          </a:custGeom>
          <a:blipFill>
            <a:blip r:embed="rId24"/>
            <a:stretch>
              <a:fillRect l="-115329" r="-299856" b="-463813"/>
            </a:stretch>
          </a:blipFill>
        </p:spPr>
        <p:txBody>
          <a:bodyPr/>
          <a:lstStyle/>
          <a:p>
            <a:endParaRPr lang="en-GB"/>
          </a:p>
        </p:txBody>
      </p:sp>
      <p:sp>
        <p:nvSpPr>
          <p:cNvPr id="49" name="Freeform 49"/>
          <p:cNvSpPr/>
          <p:nvPr/>
        </p:nvSpPr>
        <p:spPr>
          <a:xfrm>
            <a:off x="8929563" y="7826429"/>
            <a:ext cx="965163" cy="481375"/>
          </a:xfrm>
          <a:custGeom>
            <a:avLst/>
            <a:gdLst/>
            <a:ahLst/>
            <a:cxnLst/>
            <a:rect l="l" t="t" r="r" b="b"/>
            <a:pathLst>
              <a:path w="965163" h="481375">
                <a:moveTo>
                  <a:pt x="0" y="0"/>
                </a:moveTo>
                <a:lnTo>
                  <a:pt x="965164" y="0"/>
                </a:lnTo>
                <a:lnTo>
                  <a:pt x="965164" y="481375"/>
                </a:lnTo>
                <a:lnTo>
                  <a:pt x="0" y="48137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50" name="Freeform 50"/>
          <p:cNvSpPr/>
          <p:nvPr/>
        </p:nvSpPr>
        <p:spPr>
          <a:xfrm>
            <a:off x="5333642" y="2384307"/>
            <a:ext cx="2441709" cy="1307995"/>
          </a:xfrm>
          <a:custGeom>
            <a:avLst/>
            <a:gdLst/>
            <a:ahLst/>
            <a:cxnLst/>
            <a:rect l="l" t="t" r="r" b="b"/>
            <a:pathLst>
              <a:path w="2441709" h="1307995">
                <a:moveTo>
                  <a:pt x="0" y="0"/>
                </a:moveTo>
                <a:lnTo>
                  <a:pt x="2441709" y="0"/>
                </a:lnTo>
                <a:lnTo>
                  <a:pt x="2441709" y="1307995"/>
                </a:lnTo>
                <a:lnTo>
                  <a:pt x="0" y="1307995"/>
                </a:lnTo>
                <a:lnTo>
                  <a:pt x="0" y="0"/>
                </a:lnTo>
                <a:close/>
              </a:path>
            </a:pathLst>
          </a:custGeom>
          <a:blipFill>
            <a:blip r:embed="rId24"/>
            <a:stretch>
              <a:fillRect l="-103208" t="-160554" r="-277041" b="-635956"/>
            </a:stretch>
          </a:blipFill>
        </p:spPr>
        <p:txBody>
          <a:bodyPr/>
          <a:lstStyle/>
          <a:p>
            <a:endParaRPr lang="en-GB"/>
          </a:p>
        </p:txBody>
      </p:sp>
      <p:sp>
        <p:nvSpPr>
          <p:cNvPr id="51" name="Freeform 51"/>
          <p:cNvSpPr/>
          <p:nvPr/>
        </p:nvSpPr>
        <p:spPr>
          <a:xfrm>
            <a:off x="3868758" y="3587527"/>
            <a:ext cx="2025163" cy="1296954"/>
          </a:xfrm>
          <a:custGeom>
            <a:avLst/>
            <a:gdLst/>
            <a:ahLst/>
            <a:cxnLst/>
            <a:rect l="l" t="t" r="r" b="b"/>
            <a:pathLst>
              <a:path w="2025163" h="1296954">
                <a:moveTo>
                  <a:pt x="0" y="0"/>
                </a:moveTo>
                <a:lnTo>
                  <a:pt x="2025163" y="0"/>
                </a:lnTo>
                <a:lnTo>
                  <a:pt x="2025163" y="1296954"/>
                </a:lnTo>
                <a:lnTo>
                  <a:pt x="0" y="1296954"/>
                </a:lnTo>
                <a:lnTo>
                  <a:pt x="0" y="0"/>
                </a:lnTo>
                <a:close/>
              </a:path>
            </a:pathLst>
          </a:custGeom>
          <a:blipFill>
            <a:blip r:embed="rId24"/>
            <a:stretch>
              <a:fillRect l="-200038" t="-487886" r="-137374" b="-95124"/>
            </a:stretch>
          </a:blipFill>
        </p:spPr>
        <p:txBody>
          <a:bodyPr/>
          <a:lstStyle/>
          <a:p>
            <a:endParaRPr lang="en-GB"/>
          </a:p>
        </p:txBody>
      </p:sp>
      <p:sp>
        <p:nvSpPr>
          <p:cNvPr id="52" name="Freeform 52"/>
          <p:cNvSpPr/>
          <p:nvPr/>
        </p:nvSpPr>
        <p:spPr>
          <a:xfrm>
            <a:off x="2048686" y="6834745"/>
            <a:ext cx="2832654" cy="2423555"/>
          </a:xfrm>
          <a:custGeom>
            <a:avLst/>
            <a:gdLst/>
            <a:ahLst/>
            <a:cxnLst/>
            <a:rect l="l" t="t" r="r" b="b"/>
            <a:pathLst>
              <a:path w="2832654" h="2423555">
                <a:moveTo>
                  <a:pt x="0" y="0"/>
                </a:moveTo>
                <a:lnTo>
                  <a:pt x="2832654" y="0"/>
                </a:lnTo>
                <a:lnTo>
                  <a:pt x="2832654" y="2423555"/>
                </a:lnTo>
                <a:lnTo>
                  <a:pt x="0" y="2423555"/>
                </a:lnTo>
                <a:lnTo>
                  <a:pt x="0" y="0"/>
                </a:lnTo>
                <a:close/>
              </a:path>
            </a:pathLst>
          </a:custGeom>
          <a:blipFill>
            <a:blip r:embed="rId24"/>
            <a:stretch>
              <a:fillRect l="-450584" t="-333588" b="-209935"/>
            </a:stretch>
          </a:blipFill>
        </p:spPr>
        <p:txBody>
          <a:bodyPr/>
          <a:lstStyle/>
          <a:p>
            <a:endParaRPr lang="en-GB"/>
          </a:p>
        </p:txBody>
      </p:sp>
      <p:sp>
        <p:nvSpPr>
          <p:cNvPr id="53" name="Freeform 53"/>
          <p:cNvSpPr/>
          <p:nvPr/>
        </p:nvSpPr>
        <p:spPr>
          <a:xfrm>
            <a:off x="9058558" y="2551647"/>
            <a:ext cx="1446590" cy="1484360"/>
          </a:xfrm>
          <a:custGeom>
            <a:avLst/>
            <a:gdLst/>
            <a:ahLst/>
            <a:cxnLst/>
            <a:rect l="l" t="t" r="r" b="b"/>
            <a:pathLst>
              <a:path w="1446590" h="1484360">
                <a:moveTo>
                  <a:pt x="0" y="0"/>
                </a:moveTo>
                <a:lnTo>
                  <a:pt x="1446590" y="0"/>
                </a:lnTo>
                <a:lnTo>
                  <a:pt x="1446590" y="1484360"/>
                </a:lnTo>
                <a:lnTo>
                  <a:pt x="0" y="1484360"/>
                </a:lnTo>
                <a:lnTo>
                  <a:pt x="0" y="0"/>
                </a:lnTo>
                <a:close/>
              </a:path>
            </a:pathLst>
          </a:custGeom>
          <a:blipFill>
            <a:blip r:embed="rId24"/>
            <a:stretch>
              <a:fillRect l="-487978" b="-473017"/>
            </a:stretch>
          </a:blipFill>
        </p:spPr>
        <p:txBody>
          <a:bodyPr/>
          <a:lstStyle/>
          <a:p>
            <a:endParaRPr lang="en-GB"/>
          </a:p>
        </p:txBody>
      </p:sp>
      <p:grpSp>
        <p:nvGrpSpPr>
          <p:cNvPr id="54" name="Group 54"/>
          <p:cNvGrpSpPr/>
          <p:nvPr/>
        </p:nvGrpSpPr>
        <p:grpSpPr>
          <a:xfrm>
            <a:off x="3579979" y="5030076"/>
            <a:ext cx="5564021" cy="3037040"/>
            <a:chOff x="0" y="0"/>
            <a:chExt cx="7418695" cy="4049386"/>
          </a:xfrm>
        </p:grpSpPr>
        <p:sp>
          <p:nvSpPr>
            <p:cNvPr id="55" name="TextBox 55"/>
            <p:cNvSpPr txBox="1"/>
            <p:nvPr/>
          </p:nvSpPr>
          <p:spPr>
            <a:xfrm rot="190974">
              <a:off x="121568" y="740932"/>
              <a:ext cx="7217566" cy="1980525"/>
            </a:xfrm>
            <a:prstGeom prst="rect">
              <a:avLst/>
            </a:prstGeom>
          </p:spPr>
          <p:txBody>
            <a:bodyPr lIns="0" tIns="0" rIns="0" bIns="0" rtlCol="0" anchor="t">
              <a:spAutoFit/>
            </a:bodyPr>
            <a:lstStyle/>
            <a:p>
              <a:pPr algn="ctr">
                <a:lnSpc>
                  <a:spcPts val="9381"/>
                </a:lnSpc>
              </a:pPr>
              <a:r>
                <a:rPr lang="en-US" sz="12509" spc="-250">
                  <a:solidFill>
                    <a:srgbClr val="00C4CC"/>
                  </a:solidFill>
                  <a:latin typeface="Paalalabas Condensed"/>
                  <a:ea typeface="Paalalabas Condensed"/>
                  <a:cs typeface="Paalalabas Condensed"/>
                  <a:sym typeface="Paalalabas Condensed"/>
                </a:rPr>
                <a:t>be kind</a:t>
              </a:r>
            </a:p>
          </p:txBody>
        </p:sp>
        <p:sp>
          <p:nvSpPr>
            <p:cNvPr id="56" name="TextBox 56"/>
            <p:cNvSpPr txBox="1"/>
            <p:nvPr/>
          </p:nvSpPr>
          <p:spPr>
            <a:xfrm rot="-427307">
              <a:off x="3124717" y="2052628"/>
              <a:ext cx="4142345" cy="1746715"/>
            </a:xfrm>
            <a:prstGeom prst="rect">
              <a:avLst/>
            </a:prstGeom>
          </p:spPr>
          <p:txBody>
            <a:bodyPr lIns="0" tIns="0" rIns="0" bIns="0" rtlCol="0" anchor="t">
              <a:spAutoFit/>
            </a:bodyPr>
            <a:lstStyle/>
            <a:p>
              <a:pPr algn="l">
                <a:lnSpc>
                  <a:spcPts val="8763"/>
                </a:lnSpc>
              </a:pPr>
              <a:r>
                <a:rPr lang="en-US" sz="10190" spc="-203">
                  <a:solidFill>
                    <a:srgbClr val="FFDE59"/>
                  </a:solidFill>
                  <a:latin typeface="Paalalabas Condensed"/>
                  <a:ea typeface="Paalalabas Condensed"/>
                  <a:cs typeface="Paalalabas Condensed"/>
                  <a:sym typeface="Paalalabas Condensed"/>
                </a:rPr>
                <a:t>love</a:t>
              </a:r>
            </a:p>
          </p:txBody>
        </p:sp>
        <p:sp>
          <p:nvSpPr>
            <p:cNvPr id="57" name="TextBox 57"/>
            <p:cNvSpPr txBox="1"/>
            <p:nvPr/>
          </p:nvSpPr>
          <p:spPr>
            <a:xfrm rot="254100">
              <a:off x="43082" y="1880983"/>
              <a:ext cx="2857854" cy="1272446"/>
            </a:xfrm>
            <a:prstGeom prst="rect">
              <a:avLst/>
            </a:prstGeom>
          </p:spPr>
          <p:txBody>
            <a:bodyPr lIns="0" tIns="0" rIns="0" bIns="0" rtlCol="0" anchor="t">
              <a:spAutoFit/>
            </a:bodyPr>
            <a:lstStyle/>
            <a:p>
              <a:pPr algn="r">
                <a:lnSpc>
                  <a:spcPts val="6239"/>
                </a:lnSpc>
              </a:pPr>
              <a:r>
                <a:rPr lang="en-US" sz="7799">
                  <a:solidFill>
                    <a:srgbClr val="138EFF"/>
                  </a:solidFill>
                  <a:latin typeface="Placard Next Compressed"/>
                  <a:ea typeface="Placard Next Compressed"/>
                  <a:cs typeface="Placard Next Compressed"/>
                  <a:sym typeface="Placard Next Compressed"/>
                </a:rPr>
                <a:t>and</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6784188" y="4818308"/>
            <a:ext cx="3185927" cy="5265995"/>
          </a:xfrm>
          <a:custGeom>
            <a:avLst/>
            <a:gdLst/>
            <a:ahLst/>
            <a:cxnLst/>
            <a:rect l="l" t="t" r="r" b="b"/>
            <a:pathLst>
              <a:path w="3185927" h="5265995">
                <a:moveTo>
                  <a:pt x="0" y="0"/>
                </a:moveTo>
                <a:lnTo>
                  <a:pt x="3185927" y="0"/>
                </a:lnTo>
                <a:lnTo>
                  <a:pt x="3185927" y="5265995"/>
                </a:lnTo>
                <a:lnTo>
                  <a:pt x="0" y="526599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Freeform 44"/>
          <p:cNvSpPr/>
          <p:nvPr/>
        </p:nvSpPr>
        <p:spPr>
          <a:xfrm>
            <a:off x="-61763" y="9676210"/>
            <a:ext cx="10790810" cy="40466"/>
          </a:xfrm>
          <a:custGeom>
            <a:avLst/>
            <a:gdLst/>
            <a:ahLst/>
            <a:cxnLst/>
            <a:rect l="l" t="t" r="r" b="b"/>
            <a:pathLst>
              <a:path w="10790810" h="40466">
                <a:moveTo>
                  <a:pt x="0" y="0"/>
                </a:moveTo>
                <a:lnTo>
                  <a:pt x="10790810" y="0"/>
                </a:lnTo>
                <a:lnTo>
                  <a:pt x="10790810" y="40466"/>
                </a:lnTo>
                <a:lnTo>
                  <a:pt x="0" y="404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45" name="Freeform 45"/>
          <p:cNvSpPr/>
          <p:nvPr/>
        </p:nvSpPr>
        <p:spPr>
          <a:xfrm>
            <a:off x="420414" y="5143500"/>
            <a:ext cx="5604843" cy="5555801"/>
          </a:xfrm>
          <a:custGeom>
            <a:avLst/>
            <a:gdLst/>
            <a:ahLst/>
            <a:cxnLst/>
            <a:rect l="l" t="t" r="r" b="b"/>
            <a:pathLst>
              <a:path w="5604843" h="5555801">
                <a:moveTo>
                  <a:pt x="0" y="0"/>
                </a:moveTo>
                <a:lnTo>
                  <a:pt x="5604842" y="0"/>
                </a:lnTo>
                <a:lnTo>
                  <a:pt x="5604842" y="5555801"/>
                </a:lnTo>
                <a:lnTo>
                  <a:pt x="0" y="555580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46" name="Freeform 46"/>
          <p:cNvSpPr/>
          <p:nvPr/>
        </p:nvSpPr>
        <p:spPr>
          <a:xfrm rot="-407608">
            <a:off x="7223321" y="6584930"/>
            <a:ext cx="2399502" cy="1038330"/>
          </a:xfrm>
          <a:custGeom>
            <a:avLst/>
            <a:gdLst/>
            <a:ahLst/>
            <a:cxnLst/>
            <a:rect l="l" t="t" r="r" b="b"/>
            <a:pathLst>
              <a:path w="2399502" h="1038330">
                <a:moveTo>
                  <a:pt x="0" y="0"/>
                </a:moveTo>
                <a:lnTo>
                  <a:pt x="2399502" y="0"/>
                </a:lnTo>
                <a:lnTo>
                  <a:pt x="2399502" y="1038330"/>
                </a:lnTo>
                <a:lnTo>
                  <a:pt x="0" y="103833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47" name="Freeform 47"/>
          <p:cNvSpPr/>
          <p:nvPr/>
        </p:nvSpPr>
        <p:spPr>
          <a:xfrm>
            <a:off x="2554351" y="5301453"/>
            <a:ext cx="3294719" cy="1919174"/>
          </a:xfrm>
          <a:custGeom>
            <a:avLst/>
            <a:gdLst/>
            <a:ahLst/>
            <a:cxnLst/>
            <a:rect l="l" t="t" r="r" b="b"/>
            <a:pathLst>
              <a:path w="3294719" h="1919174">
                <a:moveTo>
                  <a:pt x="0" y="0"/>
                </a:moveTo>
                <a:lnTo>
                  <a:pt x="3294719" y="0"/>
                </a:lnTo>
                <a:lnTo>
                  <a:pt x="3294719" y="1919174"/>
                </a:lnTo>
                <a:lnTo>
                  <a:pt x="0" y="191917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48" name="TextBox 48"/>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9" name="TextBox 49"/>
          <p:cNvSpPr txBox="1"/>
          <p:nvPr/>
        </p:nvSpPr>
        <p:spPr>
          <a:xfrm>
            <a:off x="13631751" y="5168374"/>
            <a:ext cx="2732531" cy="2482850"/>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Write cards of welcome to send on to your local charity that supports refugees and asylum seekers.</a:t>
            </a:r>
          </a:p>
          <a:p>
            <a:pPr algn="l">
              <a:lnSpc>
                <a:spcPts val="2800"/>
              </a:lnSpc>
            </a:pPr>
            <a:endParaRPr lang="en-US" sz="2000">
              <a:solidFill>
                <a:srgbClr val="000000"/>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72362" y="2184632"/>
            <a:ext cx="11007343" cy="8229600"/>
          </a:xfrm>
          <a:custGeom>
            <a:avLst/>
            <a:gdLst/>
            <a:ahLst/>
            <a:cxnLst/>
            <a:rect l="l" t="t" r="r" b="b"/>
            <a:pathLst>
              <a:path w="11007343" h="8229600">
                <a:moveTo>
                  <a:pt x="0" y="0"/>
                </a:moveTo>
                <a:lnTo>
                  <a:pt x="11007343" y="0"/>
                </a:lnTo>
                <a:lnTo>
                  <a:pt x="11007343" y="8229600"/>
                </a:lnTo>
                <a:lnTo>
                  <a:pt x="0" y="8229600"/>
                </a:lnTo>
                <a:lnTo>
                  <a:pt x="0" y="0"/>
                </a:lnTo>
                <a:close/>
              </a:path>
            </a:pathLst>
          </a:custGeom>
          <a:blipFill>
            <a:blip r:embed="rId2"/>
            <a:stretch>
              <a:fillRect l="-12217"/>
            </a:stretch>
          </a:blipFill>
        </p:spPr>
        <p:txBody>
          <a:bodyPr/>
          <a:lstStyle/>
          <a:p>
            <a:endParaRPr lang="en-GB"/>
          </a:p>
        </p:txBody>
      </p:sp>
      <p:sp>
        <p:nvSpPr>
          <p:cNvPr id="3" name="Freeform 3"/>
          <p:cNvSpPr/>
          <p:nvPr/>
        </p:nvSpPr>
        <p:spPr>
          <a:xfrm rot="5400000">
            <a:off x="34469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620439" cy="14181460"/>
          </a:xfrm>
          <a:custGeom>
            <a:avLst/>
            <a:gdLst/>
            <a:ahLst/>
            <a:cxnLst/>
            <a:rect l="l" t="t" r="r" b="b"/>
            <a:pathLst>
              <a:path w="620439" h="14181460">
                <a:moveTo>
                  <a:pt x="0" y="0"/>
                </a:moveTo>
                <a:lnTo>
                  <a:pt x="620439" y="0"/>
                </a:lnTo>
                <a:lnTo>
                  <a:pt x="620439" y="14181460"/>
                </a:lnTo>
                <a:lnTo>
                  <a:pt x="0" y="14181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12593281" y="8603161"/>
            <a:ext cx="4283576"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November</a:t>
            </a:r>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403079" y="6479104"/>
            <a:ext cx="7796042" cy="2896743"/>
          </a:xfrm>
          <a:prstGeom prst="rect">
            <a:avLst/>
          </a:prstGeom>
        </p:spPr>
        <p:txBody>
          <a:bodyPr lIns="0" tIns="0" rIns="0" bIns="0" rtlCol="0" anchor="t">
            <a:spAutoFit/>
          </a:bodyPr>
          <a:lstStyle/>
          <a:p>
            <a:pPr algn="l">
              <a:lnSpc>
                <a:spcPts val="3276"/>
              </a:lnSpc>
            </a:pPr>
            <a:r>
              <a:rPr lang="en-US" sz="2800">
                <a:solidFill>
                  <a:srgbClr val="000000"/>
                </a:solidFill>
                <a:latin typeface="Poppins"/>
                <a:ea typeface="Poppins"/>
                <a:cs typeface="Poppins"/>
                <a:sym typeface="Poppins"/>
              </a:rPr>
              <a:t>Open the doors of our heart.</a:t>
            </a:r>
          </a:p>
          <a:p>
            <a:pPr algn="l">
              <a:lnSpc>
                <a:spcPts val="3276"/>
              </a:lnSpc>
            </a:pPr>
            <a:r>
              <a:rPr lang="en-US" sz="2800">
                <a:solidFill>
                  <a:srgbClr val="000000"/>
                </a:solidFill>
                <a:latin typeface="Poppins"/>
                <a:ea typeface="Poppins"/>
                <a:cs typeface="Poppins"/>
                <a:sym typeface="Poppins"/>
              </a:rPr>
              <a:t>Open the doors of welcome.</a:t>
            </a:r>
          </a:p>
          <a:p>
            <a:pPr algn="l">
              <a:lnSpc>
                <a:spcPts val="3276"/>
              </a:lnSpc>
            </a:pPr>
            <a:r>
              <a:rPr lang="en-US" sz="2800">
                <a:solidFill>
                  <a:srgbClr val="000000"/>
                </a:solidFill>
                <a:latin typeface="Poppins"/>
                <a:ea typeface="Poppins"/>
                <a:cs typeface="Poppins"/>
                <a:sym typeface="Poppins"/>
              </a:rPr>
              <a:t>Open the doors of power.</a:t>
            </a:r>
          </a:p>
          <a:p>
            <a:pPr algn="l">
              <a:lnSpc>
                <a:spcPts val="3276"/>
              </a:lnSpc>
            </a:pPr>
            <a:r>
              <a:rPr lang="en-US" sz="2800">
                <a:solidFill>
                  <a:srgbClr val="000000"/>
                </a:solidFill>
                <a:latin typeface="Poppins"/>
                <a:ea typeface="Poppins"/>
                <a:cs typeface="Poppins"/>
                <a:sym typeface="Poppins"/>
              </a:rPr>
              <a:t>Open the doors of our mind.</a:t>
            </a:r>
          </a:p>
          <a:p>
            <a:pPr algn="l">
              <a:lnSpc>
                <a:spcPts val="3276"/>
              </a:lnSpc>
            </a:pPr>
            <a:r>
              <a:rPr lang="en-US" sz="2800">
                <a:solidFill>
                  <a:srgbClr val="000000"/>
                </a:solidFill>
                <a:latin typeface="Poppins"/>
                <a:ea typeface="Poppins"/>
                <a:cs typeface="Poppins"/>
                <a:sym typeface="Poppins"/>
              </a:rPr>
              <a:t>Open the doors to opportunity.</a:t>
            </a:r>
          </a:p>
          <a:p>
            <a:pPr algn="l">
              <a:lnSpc>
                <a:spcPts val="3276"/>
              </a:lnSpc>
            </a:pPr>
            <a:r>
              <a:rPr lang="en-US" sz="2800">
                <a:solidFill>
                  <a:srgbClr val="000000"/>
                </a:solidFill>
                <a:latin typeface="Poppins"/>
                <a:ea typeface="Poppins"/>
                <a:cs typeface="Poppins"/>
                <a:sym typeface="Poppins"/>
              </a:rPr>
              <a:t>Amen.</a:t>
            </a:r>
          </a:p>
          <a:p>
            <a:pPr algn="l">
              <a:lnSpc>
                <a:spcPts val="3276"/>
              </a:lnSpc>
            </a:pPr>
            <a:endParaRPr lang="en-US" sz="2800">
              <a:solidFill>
                <a:srgbClr val="000000"/>
              </a:solidFill>
              <a:latin typeface="Poppins"/>
              <a:ea typeface="Poppins"/>
              <a:cs typeface="Poppins"/>
              <a:sym typeface="Poppins"/>
            </a:endParaRPr>
          </a:p>
        </p:txBody>
      </p:sp>
      <p:sp>
        <p:nvSpPr>
          <p:cNvPr id="49" name="TextBox 49"/>
          <p:cNvSpPr txBox="1"/>
          <p:nvPr/>
        </p:nvSpPr>
        <p:spPr>
          <a:xfrm>
            <a:off x="404098" y="2254161"/>
            <a:ext cx="6389757" cy="565149"/>
          </a:xfrm>
          <a:prstGeom prst="rect">
            <a:avLst/>
          </a:prstGeom>
        </p:spPr>
        <p:txBody>
          <a:bodyPr wrap="square" lIns="0" tIns="0" rIns="0" bIns="0" rtlCol="0" anchor="t">
            <a:spAutoFit/>
          </a:bodyPr>
          <a:lstStyle/>
          <a:p>
            <a:pPr algn="l">
              <a:lnSpc>
                <a:spcPts val="4480"/>
              </a:lnSpc>
            </a:pPr>
            <a:r>
              <a:rPr lang="en-US" sz="3200" b="1" dirty="0">
                <a:solidFill>
                  <a:srgbClr val="142143"/>
                </a:solidFill>
                <a:latin typeface="Poppins Bold"/>
                <a:ea typeface="Poppins Bold"/>
                <a:cs typeface="Poppins Bold"/>
                <a:sym typeface="Poppins Bold"/>
              </a:rPr>
              <a:t>Open the door to the Poor</a:t>
            </a:r>
          </a:p>
        </p:txBody>
      </p:sp>
      <p:sp>
        <p:nvSpPr>
          <p:cNvPr id="50" name="TextBox 50"/>
          <p:cNvSpPr txBox="1"/>
          <p:nvPr/>
        </p:nvSpPr>
        <p:spPr>
          <a:xfrm>
            <a:off x="404099" y="3220631"/>
            <a:ext cx="8566098" cy="2896743"/>
          </a:xfrm>
          <a:prstGeom prst="rect">
            <a:avLst/>
          </a:prstGeom>
        </p:spPr>
        <p:txBody>
          <a:bodyPr lIns="0" tIns="0" rIns="0" bIns="0" rtlCol="0" anchor="t">
            <a:spAutoFit/>
          </a:bodyPr>
          <a:lstStyle/>
          <a:p>
            <a:pPr algn="l">
              <a:lnSpc>
                <a:spcPts val="3276"/>
              </a:lnSpc>
            </a:pPr>
            <a:r>
              <a:rPr lang="en-US" sz="2800">
                <a:solidFill>
                  <a:srgbClr val="000000"/>
                </a:solidFill>
                <a:latin typeface="Poppins"/>
                <a:ea typeface="Poppins"/>
                <a:cs typeface="Poppins"/>
                <a:sym typeface="Poppins"/>
              </a:rPr>
              <a:t>We pray for all who suffer. Help us to hear their cries and come to their aid. Teach us to see with your eyes their tremendous dignity and to care for them as you care. Let us see in them your face, that through our solidarity with them they may experience your compassion, concern and love.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rot="599955">
            <a:off x="4133269" y="2911896"/>
            <a:ext cx="4735440" cy="6697935"/>
          </a:xfrm>
          <a:custGeom>
            <a:avLst/>
            <a:gdLst/>
            <a:ahLst/>
            <a:cxnLst/>
            <a:rect l="l" t="t" r="r" b="b"/>
            <a:pathLst>
              <a:path w="4735440" h="6697935">
                <a:moveTo>
                  <a:pt x="0" y="0"/>
                </a:moveTo>
                <a:lnTo>
                  <a:pt x="4735441" y="0"/>
                </a:lnTo>
                <a:lnTo>
                  <a:pt x="4735441" y="6697936"/>
                </a:lnTo>
                <a:lnTo>
                  <a:pt x="0" y="6697936"/>
                </a:lnTo>
                <a:lnTo>
                  <a:pt x="0" y="0"/>
                </a:lnTo>
                <a:close/>
              </a:path>
            </a:pathLst>
          </a:custGeom>
          <a:blipFill>
            <a:blip r:embed="rId22"/>
            <a:stretch>
              <a:fillRect/>
            </a:stretch>
          </a:blipFill>
        </p:spPr>
        <p:txBody>
          <a:bodyPr/>
          <a:lstStyle/>
          <a:p>
            <a:endParaRPr lang="en-GB"/>
          </a:p>
        </p:txBody>
      </p:sp>
      <p:sp>
        <p:nvSpPr>
          <p:cNvPr id="44" name="TextBox 44"/>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5" name="TextBox 45"/>
          <p:cNvSpPr txBox="1"/>
          <p:nvPr/>
        </p:nvSpPr>
        <p:spPr>
          <a:xfrm>
            <a:off x="13544679" y="4823436"/>
            <a:ext cx="2963825" cy="3187700"/>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As a group, why not take part in the SVP Reverse Advent Calendar this year, which begins on Monday 25 November? </a:t>
            </a:r>
            <a:r>
              <a:rPr lang="en-US" sz="2000" b="1">
                <a:solidFill>
                  <a:srgbClr val="000000"/>
                </a:solidFill>
                <a:latin typeface="Poppins Bold"/>
                <a:ea typeface="Poppins Bold"/>
                <a:cs typeface="Poppins Bold"/>
                <a:sym typeface="Poppins Bold"/>
                <a:hlinkClick r:id="rId23" tooltip="https://aaf1a18515da0e792f78-c27fdabe952dfc357fe25ebf5c8897ee.ssl.cf5.rackcdn.com/2301/YSVP+Reverse+Advent+Calendar.pdf?v=1729522372000"/>
              </a:rPr>
              <a:t>Click here to print off your calendar.</a:t>
            </a:r>
          </a:p>
          <a:p>
            <a:pPr algn="l">
              <a:lnSpc>
                <a:spcPts val="2800"/>
              </a:lnSpc>
            </a:pPr>
            <a:endParaRPr lang="en-US" sz="2000" b="1">
              <a:solidFill>
                <a:srgbClr val="000000"/>
              </a:solidFill>
              <a:latin typeface="Poppins Bold"/>
              <a:ea typeface="Poppins Bold"/>
              <a:cs typeface="Poppins Bold"/>
              <a:sym typeface="Poppins Bold"/>
              <a:hlinkClick r:id="rId23" tooltip="https://aaf1a18515da0e792f78-c27fdabe952dfc357fe25ebf5c8897ee.ssl.cf5.rackcdn.com/2301/YSVP+Reverse+Advent+Calendar.pdf?v=172952237200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95488" y="1991677"/>
            <a:ext cx="10757118" cy="8349228"/>
          </a:xfrm>
          <a:custGeom>
            <a:avLst/>
            <a:gdLst/>
            <a:ahLst/>
            <a:cxnLst/>
            <a:rect l="l" t="t" r="r" b="b"/>
            <a:pathLst>
              <a:path w="10757118" h="8349228">
                <a:moveTo>
                  <a:pt x="0" y="0"/>
                </a:moveTo>
                <a:lnTo>
                  <a:pt x="10757118" y="0"/>
                </a:lnTo>
                <a:lnTo>
                  <a:pt x="10757118" y="8349229"/>
                </a:lnTo>
                <a:lnTo>
                  <a:pt x="0" y="8349229"/>
                </a:lnTo>
                <a:lnTo>
                  <a:pt x="0" y="0"/>
                </a:lnTo>
                <a:close/>
              </a:path>
            </a:pathLst>
          </a:custGeom>
          <a:blipFill>
            <a:blip r:embed="rId2"/>
            <a:stretch>
              <a:fillRect l="-7241"/>
            </a:stretch>
          </a:blipFill>
        </p:spPr>
        <p:txBody>
          <a:bodyPr/>
          <a:lstStyle/>
          <a:p>
            <a:endParaRPr lang="en-GB"/>
          </a:p>
        </p:txBody>
      </p:sp>
      <p:sp>
        <p:nvSpPr>
          <p:cNvPr id="3" name="Freeform 3"/>
          <p:cNvSpPr/>
          <p:nvPr/>
        </p:nvSpPr>
        <p:spPr>
          <a:xfrm rot="5400000">
            <a:off x="34469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620439" cy="14181460"/>
          </a:xfrm>
          <a:custGeom>
            <a:avLst/>
            <a:gdLst/>
            <a:ahLst/>
            <a:cxnLst/>
            <a:rect l="l" t="t" r="r" b="b"/>
            <a:pathLst>
              <a:path w="620439" h="14181460">
                <a:moveTo>
                  <a:pt x="0" y="0"/>
                </a:moveTo>
                <a:lnTo>
                  <a:pt x="620439" y="0"/>
                </a:lnTo>
                <a:lnTo>
                  <a:pt x="620439" y="14181460"/>
                </a:lnTo>
                <a:lnTo>
                  <a:pt x="0" y="14181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12619822" y="8603161"/>
            <a:ext cx="4230493"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December</a:t>
            </a:r>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404099" y="2245025"/>
            <a:ext cx="6315194" cy="566420"/>
          </a:xfrm>
          <a:prstGeom prst="rect">
            <a:avLst/>
          </a:prstGeom>
        </p:spPr>
        <p:txBody>
          <a:bodyPr lIns="0" tIns="0" rIns="0" bIns="0" rtlCol="0" anchor="t">
            <a:spAutoFit/>
          </a:bodyPr>
          <a:lstStyle/>
          <a:p>
            <a:pPr algn="l">
              <a:lnSpc>
                <a:spcPts val="4480"/>
              </a:lnSpc>
            </a:pPr>
            <a:r>
              <a:rPr lang="en-US" sz="3200" b="1">
                <a:solidFill>
                  <a:srgbClr val="142143"/>
                </a:solidFill>
                <a:latin typeface="Poppins Bold"/>
                <a:ea typeface="Poppins Bold"/>
                <a:cs typeface="Poppins Bold"/>
                <a:sym typeface="Poppins Bold"/>
              </a:rPr>
              <a:t>Open the doors to forgiveness </a:t>
            </a:r>
          </a:p>
        </p:txBody>
      </p:sp>
      <p:sp>
        <p:nvSpPr>
          <p:cNvPr id="49" name="TextBox 49"/>
          <p:cNvSpPr txBox="1"/>
          <p:nvPr/>
        </p:nvSpPr>
        <p:spPr>
          <a:xfrm>
            <a:off x="404099" y="6921330"/>
            <a:ext cx="7796042"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50" name="TextBox 50"/>
          <p:cNvSpPr txBox="1"/>
          <p:nvPr/>
        </p:nvSpPr>
        <p:spPr>
          <a:xfrm>
            <a:off x="404099" y="2968455"/>
            <a:ext cx="7988323"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We pray for all those in prison. Your love offers freedom and forgiveness to everyone and reminds us that we are more than our mistakes. Break the chains of fear and loneliness. Support with your love: prisoners, their families, prison staff and all victims of crime.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TextBox 43"/>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4" name="Freeform 44"/>
          <p:cNvSpPr/>
          <p:nvPr/>
        </p:nvSpPr>
        <p:spPr>
          <a:xfrm>
            <a:off x="0" y="2861891"/>
            <a:ext cx="10830336" cy="11852625"/>
          </a:xfrm>
          <a:custGeom>
            <a:avLst/>
            <a:gdLst/>
            <a:ahLst/>
            <a:cxnLst/>
            <a:rect l="l" t="t" r="r" b="b"/>
            <a:pathLst>
              <a:path w="10830336" h="11852625">
                <a:moveTo>
                  <a:pt x="0" y="0"/>
                </a:moveTo>
                <a:lnTo>
                  <a:pt x="10830336" y="0"/>
                </a:lnTo>
                <a:lnTo>
                  <a:pt x="10830336" y="11852625"/>
                </a:lnTo>
                <a:lnTo>
                  <a:pt x="0" y="1185262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5" name="TextBox 45"/>
          <p:cNvSpPr txBox="1"/>
          <p:nvPr/>
        </p:nvSpPr>
        <p:spPr>
          <a:xfrm>
            <a:off x="13481437" y="3959201"/>
            <a:ext cx="3166685" cy="424497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Listen to Connors story </a:t>
            </a:r>
            <a:r>
              <a:rPr lang="en-US" sz="2000" b="1" u="sng">
                <a:solidFill>
                  <a:srgbClr val="000000"/>
                </a:solidFill>
                <a:latin typeface="Poppins Bold"/>
                <a:ea typeface="Poppins Bold"/>
                <a:cs typeface="Poppins Bold"/>
                <a:sym typeface="Poppins Bold"/>
                <a:hlinkClick r:id="rId24" tooltip="https://aaf1a18515da0e792f78-c27fdabe952dfc357fe25ebf5c8897ee.ssl.cf5.rackcdn.com/2301/Peace+and+Reconciliation+New.pdf?v=1696630277000"/>
              </a:rPr>
              <a:t>here</a:t>
            </a:r>
            <a:r>
              <a:rPr lang="en-US" sz="2000">
                <a:solidFill>
                  <a:srgbClr val="000000"/>
                </a:solidFill>
                <a:latin typeface="Poppins"/>
                <a:ea typeface="Poppins"/>
                <a:cs typeface="Poppins"/>
                <a:sym typeface="Poppins"/>
              </a:rPr>
              <a:t> and then reflect as a group on the questions.</a:t>
            </a:r>
          </a:p>
          <a:p>
            <a:pPr algn="l">
              <a:lnSpc>
                <a:spcPts val="2800"/>
              </a:lnSpc>
            </a:pPr>
            <a:r>
              <a:rPr lang="en-US" sz="2000">
                <a:solidFill>
                  <a:srgbClr val="000000"/>
                </a:solidFill>
                <a:latin typeface="Poppins"/>
                <a:ea typeface="Poppins"/>
                <a:cs typeface="Poppins"/>
                <a:sym typeface="Poppins"/>
              </a:rPr>
              <a:t>What can be the </a:t>
            </a:r>
          </a:p>
          <a:p>
            <a:pPr algn="l">
              <a:lnSpc>
                <a:spcPts val="2800"/>
              </a:lnSpc>
            </a:pPr>
            <a:r>
              <a:rPr lang="en-US" sz="2000">
                <a:solidFill>
                  <a:srgbClr val="000000"/>
                </a:solidFill>
                <a:latin typeface="Poppins"/>
                <a:ea typeface="Poppins"/>
                <a:cs typeface="Poppins"/>
                <a:sym typeface="Poppins"/>
              </a:rPr>
              <a:t>positive outcomes of forgiveness? </a:t>
            </a:r>
          </a:p>
          <a:p>
            <a:pPr algn="l">
              <a:lnSpc>
                <a:spcPts val="2800"/>
              </a:lnSpc>
            </a:pPr>
            <a:r>
              <a:rPr lang="en-US" sz="2000">
                <a:solidFill>
                  <a:srgbClr val="000000"/>
                </a:solidFill>
                <a:latin typeface="Poppins"/>
                <a:ea typeface="Poppins"/>
                <a:cs typeface="Poppins"/>
                <a:sym typeface="Poppins"/>
              </a:rPr>
              <a:t>Why might some people not want to show forgiveness? </a:t>
            </a:r>
          </a:p>
          <a:p>
            <a:pPr algn="l">
              <a:lnSpc>
                <a:spcPts val="2800"/>
              </a:lnSpc>
            </a:pPr>
            <a:r>
              <a:rPr lang="en-US" sz="2000">
                <a:solidFill>
                  <a:srgbClr val="000000"/>
                </a:solidFill>
                <a:latin typeface="Poppins"/>
                <a:ea typeface="Poppins"/>
                <a:cs typeface="Poppins"/>
                <a:sym typeface="Poppins"/>
              </a:rPr>
              <a:t>What does forgiveness mean to you?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3713" y="-2389821"/>
            <a:ext cx="21943200" cy="14619657"/>
          </a:xfrm>
          <a:custGeom>
            <a:avLst/>
            <a:gdLst/>
            <a:ahLst/>
            <a:cxnLst/>
            <a:rect l="l" t="t" r="r" b="b"/>
            <a:pathLst>
              <a:path w="21943200" h="14619657">
                <a:moveTo>
                  <a:pt x="0" y="0"/>
                </a:moveTo>
                <a:lnTo>
                  <a:pt x="21943200" y="0"/>
                </a:lnTo>
                <a:lnTo>
                  <a:pt x="21943200" y="14619657"/>
                </a:lnTo>
                <a:lnTo>
                  <a:pt x="0" y="14619657"/>
                </a:lnTo>
                <a:lnTo>
                  <a:pt x="0" y="0"/>
                </a:lnTo>
                <a:close/>
              </a:path>
            </a:pathLst>
          </a:custGeom>
          <a:blipFill>
            <a:blip r:embed="rId2"/>
            <a:stretch>
              <a:fillRect/>
            </a:stretch>
          </a:blipFill>
        </p:spPr>
        <p:txBody>
          <a:bodyPr/>
          <a:lstStyle/>
          <a:p>
            <a:endParaRPr lang="en-GB"/>
          </a:p>
        </p:txBody>
      </p:sp>
      <p:sp>
        <p:nvSpPr>
          <p:cNvPr id="3" name="Freeform 3"/>
          <p:cNvSpPr/>
          <p:nvPr/>
        </p:nvSpPr>
        <p:spPr>
          <a:xfrm rot="5400000">
            <a:off x="3191351" y="4472111"/>
            <a:ext cx="8560199" cy="3466881"/>
          </a:xfrm>
          <a:custGeom>
            <a:avLst/>
            <a:gdLst/>
            <a:ahLst/>
            <a:cxnLst/>
            <a:rect l="l" t="t" r="r" b="b"/>
            <a:pathLst>
              <a:path w="8560199" h="3466881">
                <a:moveTo>
                  <a:pt x="0" y="0"/>
                </a:moveTo>
                <a:lnTo>
                  <a:pt x="8560199" y="0"/>
                </a:lnTo>
                <a:lnTo>
                  <a:pt x="8560199" y="3466880"/>
                </a:lnTo>
                <a:lnTo>
                  <a:pt x="0" y="346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403079" y="6250759"/>
            <a:ext cx="9201769"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47" name="TextBox 47"/>
          <p:cNvSpPr txBox="1"/>
          <p:nvPr/>
        </p:nvSpPr>
        <p:spPr>
          <a:xfrm>
            <a:off x="386562" y="2347713"/>
            <a:ext cx="5777151" cy="566420"/>
          </a:xfrm>
          <a:prstGeom prst="rect">
            <a:avLst/>
          </a:prstGeom>
        </p:spPr>
        <p:txBody>
          <a:bodyPr lIns="0" tIns="0" rIns="0" bIns="0" rtlCol="0" anchor="t">
            <a:spAutoFit/>
          </a:bodyPr>
          <a:lstStyle/>
          <a:p>
            <a:pPr algn="l">
              <a:lnSpc>
                <a:spcPts val="4480"/>
              </a:lnSpc>
            </a:pPr>
            <a:r>
              <a:rPr lang="en-US" sz="3200" b="1">
                <a:solidFill>
                  <a:srgbClr val="142143"/>
                </a:solidFill>
                <a:latin typeface="Poppins Bold"/>
                <a:ea typeface="Poppins Bold"/>
                <a:cs typeface="Poppins Bold"/>
                <a:sym typeface="Poppins Bold"/>
              </a:rPr>
              <a:t>Open the door to dialogue</a:t>
            </a:r>
          </a:p>
        </p:txBody>
      </p:sp>
      <p:sp>
        <p:nvSpPr>
          <p:cNvPr id="48" name="TextBox 48"/>
          <p:cNvSpPr txBox="1"/>
          <p:nvPr/>
        </p:nvSpPr>
        <p:spPr>
          <a:xfrm>
            <a:off x="386562" y="3156293"/>
            <a:ext cx="8013102" cy="29864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Let us pray, please bless the way that people communicate with one another- at home, at school, at work, and in the wider world. May people’s words and actions be gentle and kind, reflecting the love that you have for us all.</a:t>
            </a:r>
          </a:p>
        </p:txBody>
      </p:sp>
      <p:sp>
        <p:nvSpPr>
          <p:cNvPr id="49" name="TextBox 49"/>
          <p:cNvSpPr txBox="1"/>
          <p:nvPr/>
        </p:nvSpPr>
        <p:spPr>
          <a:xfrm>
            <a:off x="12987721" y="8603161"/>
            <a:ext cx="3437546"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January</a:t>
            </a:r>
          </a:p>
        </p:txBody>
      </p:sp>
      <p:sp>
        <p:nvSpPr>
          <p:cNvPr id="50" name="TextBox 50"/>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61763" y="9676210"/>
            <a:ext cx="10790810" cy="40466"/>
          </a:xfrm>
          <a:custGeom>
            <a:avLst/>
            <a:gdLst/>
            <a:ahLst/>
            <a:cxnLst/>
            <a:rect l="l" t="t" r="r" b="b"/>
            <a:pathLst>
              <a:path w="10790810" h="40466">
                <a:moveTo>
                  <a:pt x="0" y="0"/>
                </a:moveTo>
                <a:lnTo>
                  <a:pt x="10790810" y="0"/>
                </a:lnTo>
                <a:lnTo>
                  <a:pt x="10790810" y="40466"/>
                </a:lnTo>
                <a:lnTo>
                  <a:pt x="0" y="4046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Freeform 44"/>
          <p:cNvSpPr/>
          <p:nvPr/>
        </p:nvSpPr>
        <p:spPr>
          <a:xfrm>
            <a:off x="1422811" y="4624107"/>
            <a:ext cx="7782080" cy="5875470"/>
          </a:xfrm>
          <a:custGeom>
            <a:avLst/>
            <a:gdLst/>
            <a:ahLst/>
            <a:cxnLst/>
            <a:rect l="l" t="t" r="r" b="b"/>
            <a:pathLst>
              <a:path w="7782080" h="5875470">
                <a:moveTo>
                  <a:pt x="0" y="0"/>
                </a:moveTo>
                <a:lnTo>
                  <a:pt x="7782080" y="0"/>
                </a:lnTo>
                <a:lnTo>
                  <a:pt x="7782080" y="5875470"/>
                </a:lnTo>
                <a:lnTo>
                  <a:pt x="0" y="587547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45" name="Freeform 45"/>
          <p:cNvSpPr/>
          <p:nvPr/>
        </p:nvSpPr>
        <p:spPr>
          <a:xfrm>
            <a:off x="2771360" y="6863021"/>
            <a:ext cx="3003385" cy="1850836"/>
          </a:xfrm>
          <a:custGeom>
            <a:avLst/>
            <a:gdLst/>
            <a:ahLst/>
            <a:cxnLst/>
            <a:rect l="l" t="t" r="r" b="b"/>
            <a:pathLst>
              <a:path w="3003385" h="1850836">
                <a:moveTo>
                  <a:pt x="0" y="0"/>
                </a:moveTo>
                <a:lnTo>
                  <a:pt x="3003385" y="0"/>
                </a:lnTo>
                <a:lnTo>
                  <a:pt x="3003385" y="1850836"/>
                </a:lnTo>
                <a:lnTo>
                  <a:pt x="0" y="185083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46" name="Freeform 46"/>
          <p:cNvSpPr/>
          <p:nvPr/>
        </p:nvSpPr>
        <p:spPr>
          <a:xfrm>
            <a:off x="5774745" y="7788439"/>
            <a:ext cx="1843889" cy="1518903"/>
          </a:xfrm>
          <a:custGeom>
            <a:avLst/>
            <a:gdLst/>
            <a:ahLst/>
            <a:cxnLst/>
            <a:rect l="l" t="t" r="r" b="b"/>
            <a:pathLst>
              <a:path w="1843889" h="1518903">
                <a:moveTo>
                  <a:pt x="0" y="0"/>
                </a:moveTo>
                <a:lnTo>
                  <a:pt x="1843888" y="0"/>
                </a:lnTo>
                <a:lnTo>
                  <a:pt x="1843888" y="1518903"/>
                </a:lnTo>
                <a:lnTo>
                  <a:pt x="0" y="151890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13527062" y="3203286"/>
            <a:ext cx="3121060" cy="635952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Identify a group of people that you could write ‘A note of Care’ to. This could be for those who are lonely or isolated in the local parish, family </a:t>
            </a:r>
          </a:p>
          <a:p>
            <a:pPr algn="l">
              <a:lnSpc>
                <a:spcPts val="2800"/>
              </a:lnSpc>
            </a:pPr>
            <a:r>
              <a:rPr lang="en-US" sz="2000">
                <a:solidFill>
                  <a:srgbClr val="000000"/>
                </a:solidFill>
                <a:latin typeface="Poppins"/>
                <a:ea typeface="Poppins"/>
                <a:cs typeface="Poppins"/>
                <a:sym typeface="Poppins"/>
              </a:rPr>
              <a:t>members, friends. It could be residents at the local care home or those who have been in hospital for a while etc. This small act of communication could brighten up their day and is a small way to bring hope.</a:t>
            </a:r>
          </a:p>
          <a:p>
            <a:pPr algn="l">
              <a:lnSpc>
                <a:spcPts val="2800"/>
              </a:lnSpc>
            </a:pPr>
            <a:endParaRPr lang="en-US" sz="2000">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47571" y="2114895"/>
            <a:ext cx="9760503" cy="8361549"/>
          </a:xfrm>
          <a:custGeom>
            <a:avLst/>
            <a:gdLst/>
            <a:ahLst/>
            <a:cxnLst/>
            <a:rect l="l" t="t" r="r" b="b"/>
            <a:pathLst>
              <a:path w="9760503" h="8361549">
                <a:moveTo>
                  <a:pt x="0" y="0"/>
                </a:moveTo>
                <a:lnTo>
                  <a:pt x="9760503" y="0"/>
                </a:lnTo>
                <a:lnTo>
                  <a:pt x="9760503" y="8361549"/>
                </a:lnTo>
                <a:lnTo>
                  <a:pt x="0" y="8361549"/>
                </a:lnTo>
                <a:lnTo>
                  <a:pt x="0" y="0"/>
                </a:lnTo>
                <a:close/>
              </a:path>
            </a:pathLst>
          </a:custGeom>
          <a:blipFill>
            <a:blip r:embed="rId2"/>
            <a:stretch>
              <a:fillRect t="-4561" r="-24643" b="-4561"/>
            </a:stretch>
          </a:blipFill>
        </p:spPr>
        <p:txBody>
          <a:bodyPr/>
          <a:lstStyle/>
          <a:p>
            <a:endParaRPr lang="en-GB"/>
          </a:p>
        </p:txBody>
      </p:sp>
      <p:sp>
        <p:nvSpPr>
          <p:cNvPr id="3" name="Freeform 3"/>
          <p:cNvSpPr/>
          <p:nvPr/>
        </p:nvSpPr>
        <p:spPr>
          <a:xfrm rot="5400000">
            <a:off x="28262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12853546" y="8603161"/>
            <a:ext cx="3705896"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February</a:t>
            </a:r>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484528" y="2373265"/>
            <a:ext cx="6278695" cy="566420"/>
          </a:xfrm>
          <a:prstGeom prst="rect">
            <a:avLst/>
          </a:prstGeom>
        </p:spPr>
        <p:txBody>
          <a:bodyPr lIns="0" tIns="0" rIns="0" bIns="0" rtlCol="0" anchor="t">
            <a:spAutoFit/>
          </a:bodyPr>
          <a:lstStyle/>
          <a:p>
            <a:pPr algn="l">
              <a:lnSpc>
                <a:spcPts val="4480"/>
              </a:lnSpc>
            </a:pPr>
            <a:r>
              <a:rPr lang="en-US" sz="3200" b="1">
                <a:solidFill>
                  <a:srgbClr val="142143"/>
                </a:solidFill>
                <a:latin typeface="Poppins Bold"/>
                <a:ea typeface="Poppins Bold"/>
                <a:cs typeface="Poppins Bold"/>
                <a:sym typeface="Poppins Bold"/>
              </a:rPr>
              <a:t>Open the door to a work of art</a:t>
            </a:r>
          </a:p>
        </p:txBody>
      </p:sp>
      <p:sp>
        <p:nvSpPr>
          <p:cNvPr id="49" name="TextBox 49"/>
          <p:cNvSpPr txBox="1"/>
          <p:nvPr/>
        </p:nvSpPr>
        <p:spPr>
          <a:xfrm>
            <a:off x="484528" y="6733119"/>
            <a:ext cx="7796042"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50" name="TextBox 50"/>
          <p:cNvSpPr txBox="1"/>
          <p:nvPr/>
        </p:nvSpPr>
        <p:spPr>
          <a:xfrm>
            <a:off x="484528" y="3204107"/>
            <a:ext cx="8063043" cy="29864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Let us pray. Each one of us is a work of art, beautifully designed and created by You. Bless all artists who use their gifts to create masterpieces of their own to share with others. May their work delight you and inspire others to do the same.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61763" y="9676210"/>
            <a:ext cx="10790810" cy="40466"/>
          </a:xfrm>
          <a:custGeom>
            <a:avLst/>
            <a:gdLst/>
            <a:ahLst/>
            <a:cxnLst/>
            <a:rect l="l" t="t" r="r" b="b"/>
            <a:pathLst>
              <a:path w="10790810" h="40466">
                <a:moveTo>
                  <a:pt x="0" y="0"/>
                </a:moveTo>
                <a:lnTo>
                  <a:pt x="10790810" y="0"/>
                </a:lnTo>
                <a:lnTo>
                  <a:pt x="10790810" y="40466"/>
                </a:lnTo>
                <a:lnTo>
                  <a:pt x="0" y="4046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Freeform 44"/>
          <p:cNvSpPr/>
          <p:nvPr/>
        </p:nvSpPr>
        <p:spPr>
          <a:xfrm>
            <a:off x="5604188" y="3340262"/>
            <a:ext cx="4974383" cy="7006173"/>
          </a:xfrm>
          <a:custGeom>
            <a:avLst/>
            <a:gdLst/>
            <a:ahLst/>
            <a:cxnLst/>
            <a:rect l="l" t="t" r="r" b="b"/>
            <a:pathLst>
              <a:path w="4974383" h="7006173">
                <a:moveTo>
                  <a:pt x="0" y="0"/>
                </a:moveTo>
                <a:lnTo>
                  <a:pt x="4974383" y="0"/>
                </a:lnTo>
                <a:lnTo>
                  <a:pt x="4974383" y="7006173"/>
                </a:lnTo>
                <a:lnTo>
                  <a:pt x="0" y="700617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45" name="Freeform 45"/>
          <p:cNvSpPr/>
          <p:nvPr/>
        </p:nvSpPr>
        <p:spPr>
          <a:xfrm>
            <a:off x="5962931" y="4694990"/>
            <a:ext cx="2715598" cy="2033304"/>
          </a:xfrm>
          <a:custGeom>
            <a:avLst/>
            <a:gdLst/>
            <a:ahLst/>
            <a:cxnLst/>
            <a:rect l="l" t="t" r="r" b="b"/>
            <a:pathLst>
              <a:path w="2715598" h="2033304">
                <a:moveTo>
                  <a:pt x="0" y="0"/>
                </a:moveTo>
                <a:lnTo>
                  <a:pt x="2715598" y="0"/>
                </a:lnTo>
                <a:lnTo>
                  <a:pt x="2715598" y="2033304"/>
                </a:lnTo>
                <a:lnTo>
                  <a:pt x="0" y="203330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46" name="TextBox 46"/>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7" name="TextBox 47"/>
          <p:cNvSpPr txBox="1"/>
          <p:nvPr/>
        </p:nvSpPr>
        <p:spPr>
          <a:xfrm>
            <a:off x="13474171" y="3967595"/>
            <a:ext cx="3173951" cy="3187700"/>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Create a piece of artwork as a group to connect with your community. Could you gift it to a local care home, SVP Support Project, Charity Shop, Homeless Shelter?</a:t>
            </a:r>
          </a:p>
          <a:p>
            <a:pPr algn="l">
              <a:lnSpc>
                <a:spcPts val="2800"/>
              </a:lnSpc>
            </a:pPr>
            <a:endParaRPr lang="en-US" sz="2000">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57858" y="2225975"/>
            <a:ext cx="11205966" cy="8217794"/>
          </a:xfrm>
          <a:custGeom>
            <a:avLst/>
            <a:gdLst/>
            <a:ahLst/>
            <a:cxnLst/>
            <a:rect l="l" t="t" r="r" b="b"/>
            <a:pathLst>
              <a:path w="11205966" h="8217794">
                <a:moveTo>
                  <a:pt x="0" y="0"/>
                </a:moveTo>
                <a:lnTo>
                  <a:pt x="11205966" y="0"/>
                </a:lnTo>
                <a:lnTo>
                  <a:pt x="11205966" y="8217794"/>
                </a:lnTo>
                <a:lnTo>
                  <a:pt x="0" y="8217794"/>
                </a:lnTo>
                <a:lnTo>
                  <a:pt x="0" y="0"/>
                </a:lnTo>
                <a:close/>
              </a:path>
            </a:pathLst>
          </a:custGeom>
          <a:blipFill>
            <a:blip r:embed="rId2"/>
            <a:stretch>
              <a:fillRect r="-10228" b="-143"/>
            </a:stretch>
          </a:blipFill>
        </p:spPr>
        <p:txBody>
          <a:bodyPr/>
          <a:lstStyle/>
          <a:p>
            <a:endParaRPr lang="en-GB"/>
          </a:p>
        </p:txBody>
      </p:sp>
      <p:sp>
        <p:nvSpPr>
          <p:cNvPr id="3" name="Freeform 3"/>
          <p:cNvSpPr/>
          <p:nvPr/>
        </p:nvSpPr>
        <p:spPr>
          <a:xfrm rot="5400000">
            <a:off x="28262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13399151" y="8603161"/>
            <a:ext cx="2614686"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March</a:t>
            </a:r>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539255" y="2374348"/>
            <a:ext cx="8909545" cy="547714"/>
          </a:xfrm>
          <a:prstGeom prst="rect">
            <a:avLst/>
          </a:prstGeom>
        </p:spPr>
        <p:txBody>
          <a:bodyPr wrap="square" lIns="0" tIns="0" rIns="0" bIns="0" rtlCol="0" anchor="t">
            <a:spAutoFit/>
          </a:bodyPr>
          <a:lstStyle/>
          <a:p>
            <a:pPr algn="l">
              <a:lnSpc>
                <a:spcPts val="4480"/>
              </a:lnSpc>
            </a:pPr>
            <a:r>
              <a:rPr lang="en-US" sz="3200" b="1" dirty="0">
                <a:solidFill>
                  <a:srgbClr val="142143"/>
                </a:solidFill>
                <a:latin typeface="Poppins Bold"/>
                <a:ea typeface="Poppins Bold"/>
                <a:cs typeface="Poppins Bold"/>
                <a:sym typeface="Poppins Bold"/>
              </a:rPr>
              <a:t>Open the door to serve one another</a:t>
            </a:r>
          </a:p>
        </p:txBody>
      </p:sp>
      <p:sp>
        <p:nvSpPr>
          <p:cNvPr id="49" name="TextBox 49"/>
          <p:cNvSpPr txBox="1"/>
          <p:nvPr/>
        </p:nvSpPr>
        <p:spPr>
          <a:xfrm>
            <a:off x="539255" y="6249147"/>
            <a:ext cx="7796042"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50" name="TextBox 50"/>
          <p:cNvSpPr txBox="1"/>
          <p:nvPr/>
        </p:nvSpPr>
        <p:spPr>
          <a:xfrm>
            <a:off x="539255" y="3236043"/>
            <a:ext cx="7627709" cy="2491105"/>
          </a:xfrm>
          <a:prstGeom prst="rect">
            <a:avLst/>
          </a:prstGeom>
        </p:spPr>
        <p:txBody>
          <a:bodyPr lIns="0" tIns="0" rIns="0" bIns="0" rtlCol="0" anchor="t">
            <a:spAutoFit/>
          </a:bodyPr>
          <a:lstStyle/>
          <a:p>
            <a:pPr algn="l">
              <a:lnSpc>
                <a:spcPts val="3920"/>
              </a:lnSpc>
              <a:spcBef>
                <a:spcPct val="0"/>
              </a:spcBef>
            </a:pPr>
            <a:r>
              <a:rPr lang="en-US" sz="2800" dirty="0">
                <a:solidFill>
                  <a:srgbClr val="000000"/>
                </a:solidFill>
                <a:latin typeface="Poppins"/>
                <a:ea typeface="Poppins"/>
                <a:cs typeface="Poppins"/>
                <a:sym typeface="Poppins"/>
              </a:rPr>
              <a:t>Let us Pray. Father, You call us all to love our </a:t>
            </a:r>
            <a:r>
              <a:rPr lang="en-US" sz="2800" dirty="0" err="1">
                <a:solidFill>
                  <a:srgbClr val="000000"/>
                </a:solidFill>
                <a:latin typeface="Poppins"/>
                <a:ea typeface="Poppins"/>
                <a:cs typeface="Poppins"/>
                <a:sym typeface="Poppins"/>
              </a:rPr>
              <a:t>neighbour</a:t>
            </a:r>
            <a:r>
              <a:rPr lang="en-US" sz="2800" dirty="0">
                <a:solidFill>
                  <a:srgbClr val="000000"/>
                </a:solidFill>
                <a:latin typeface="Poppins"/>
                <a:ea typeface="Poppins"/>
                <a:cs typeface="Poppins"/>
                <a:sym typeface="Poppins"/>
              </a:rPr>
              <a:t> and serve one another. Bless all those who volunteer their time and talents to help those most in need. Show us all the path to do the same.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04891" y="8868"/>
            <a:ext cx="3158588" cy="2190292"/>
            <a:chOff x="0" y="0"/>
            <a:chExt cx="1391575" cy="964974"/>
          </a:xfrm>
        </p:grpSpPr>
        <p:sp>
          <p:nvSpPr>
            <p:cNvPr id="3" name="Freeform 3"/>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4" name="TextBox 4"/>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5" name="Freeform 5"/>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2"/>
            <a:stretch>
              <a:fillRect/>
            </a:stretch>
          </a:blipFill>
        </p:spPr>
        <p:txBody>
          <a:bodyPr/>
          <a:lstStyle/>
          <a:p>
            <a:endParaRPr lang="en-GB"/>
          </a:p>
        </p:txBody>
      </p:sp>
      <p:sp>
        <p:nvSpPr>
          <p:cNvPr id="6" name="Freeform 6"/>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175054" y="8868"/>
            <a:ext cx="3158588" cy="2190292"/>
            <a:chOff x="0" y="0"/>
            <a:chExt cx="1391575" cy="964974"/>
          </a:xfrm>
        </p:grpSpPr>
        <p:sp>
          <p:nvSpPr>
            <p:cNvPr id="8" name="Freeform 8"/>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9" name="TextBox 9"/>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0" name="Group 10"/>
          <p:cNvGrpSpPr/>
          <p:nvPr/>
        </p:nvGrpSpPr>
        <p:grpSpPr>
          <a:xfrm>
            <a:off x="7200416" y="8868"/>
            <a:ext cx="2694311" cy="2190292"/>
            <a:chOff x="0" y="0"/>
            <a:chExt cx="1131574" cy="919893"/>
          </a:xfrm>
        </p:grpSpPr>
        <p:sp>
          <p:nvSpPr>
            <p:cNvPr id="11" name="Freeform 11"/>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2" name="TextBox 12"/>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13" name="Freeform 13"/>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0" y="-31255"/>
            <a:ext cx="2845622" cy="2215887"/>
            <a:chOff x="0" y="0"/>
            <a:chExt cx="1372617" cy="1068858"/>
          </a:xfrm>
        </p:grpSpPr>
        <p:sp>
          <p:nvSpPr>
            <p:cNvPr id="15" name="Freeform 15"/>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16" name="TextBox 16"/>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17" name="Freeform 17"/>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7"/>
            <a:stretch>
              <a:fillRect/>
            </a:stretch>
          </a:blipFill>
        </p:spPr>
        <p:txBody>
          <a:bodyPr/>
          <a:lstStyle/>
          <a:p>
            <a:endParaRPr lang="en-GB"/>
          </a:p>
        </p:txBody>
      </p:sp>
      <p:grpSp>
        <p:nvGrpSpPr>
          <p:cNvPr id="18" name="Group 18"/>
          <p:cNvGrpSpPr/>
          <p:nvPr/>
        </p:nvGrpSpPr>
        <p:grpSpPr>
          <a:xfrm>
            <a:off x="4763547" y="-141760"/>
            <a:ext cx="2436869" cy="2326392"/>
            <a:chOff x="0" y="0"/>
            <a:chExt cx="1079750" cy="1030799"/>
          </a:xfrm>
        </p:grpSpPr>
        <p:sp>
          <p:nvSpPr>
            <p:cNvPr id="19" name="Freeform 19"/>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0" name="TextBox 20"/>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1" name="Freeform 21"/>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Freeform 22"/>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3" name="Group 23"/>
          <p:cNvGrpSpPr/>
          <p:nvPr/>
        </p:nvGrpSpPr>
        <p:grpSpPr>
          <a:xfrm>
            <a:off x="403079" y="-425466"/>
            <a:ext cx="2922192" cy="1667828"/>
            <a:chOff x="0" y="0"/>
            <a:chExt cx="1545242" cy="881940"/>
          </a:xfrm>
        </p:grpSpPr>
        <p:sp>
          <p:nvSpPr>
            <p:cNvPr id="24" name="Freeform 24"/>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25" name="TextBox 25"/>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26" name="Freeform 26"/>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2"/>
            <a:stretch>
              <a:fillRect/>
            </a:stretch>
          </a:blipFill>
        </p:spPr>
        <p:txBody>
          <a:bodyPr/>
          <a:lstStyle/>
          <a:p>
            <a:endParaRPr lang="en-GB"/>
          </a:p>
        </p:txBody>
      </p:sp>
      <p:grpSp>
        <p:nvGrpSpPr>
          <p:cNvPr id="27" name="Group 27"/>
          <p:cNvGrpSpPr/>
          <p:nvPr/>
        </p:nvGrpSpPr>
        <p:grpSpPr>
          <a:xfrm>
            <a:off x="12248742" y="-152021"/>
            <a:ext cx="3126456" cy="2377997"/>
            <a:chOff x="0" y="0"/>
            <a:chExt cx="1352862" cy="1028993"/>
          </a:xfrm>
        </p:grpSpPr>
        <p:sp>
          <p:nvSpPr>
            <p:cNvPr id="28" name="Freeform 28"/>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29" name="TextBox 29"/>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0" name="Freeform 30"/>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13">
              <a:extLst>
                <a:ext uri="{96DAC541-7B7A-43D3-8B79-37D633B846F1}">
                  <asvg:svgBlip xmlns:asvg="http://schemas.microsoft.com/office/drawing/2016/SVG/main" r:embed="rId14"/>
                </a:ext>
              </a:extLst>
            </a:blip>
            <a:stretch>
              <a:fillRect b="-20869"/>
            </a:stretch>
          </a:blipFill>
        </p:spPr>
        <p:txBody>
          <a:bodyPr/>
          <a:lstStyle/>
          <a:p>
            <a:endParaRPr lang="en-GB"/>
          </a:p>
        </p:txBody>
      </p:sp>
      <p:grpSp>
        <p:nvGrpSpPr>
          <p:cNvPr id="31" name="Group 31"/>
          <p:cNvGrpSpPr/>
          <p:nvPr/>
        </p:nvGrpSpPr>
        <p:grpSpPr>
          <a:xfrm>
            <a:off x="15342001" y="-152021"/>
            <a:ext cx="2612242" cy="2363692"/>
            <a:chOff x="0" y="0"/>
            <a:chExt cx="1021192" cy="924027"/>
          </a:xfrm>
        </p:grpSpPr>
        <p:sp>
          <p:nvSpPr>
            <p:cNvPr id="32" name="Freeform 3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33" name="TextBox 33"/>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34" name="Freeform 34"/>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35" name="Group 35"/>
          <p:cNvGrpSpPr/>
          <p:nvPr/>
        </p:nvGrpSpPr>
        <p:grpSpPr>
          <a:xfrm>
            <a:off x="17391809" y="-152021"/>
            <a:ext cx="2449796" cy="2351181"/>
            <a:chOff x="0" y="0"/>
            <a:chExt cx="953402" cy="915024"/>
          </a:xfrm>
        </p:grpSpPr>
        <p:sp>
          <p:nvSpPr>
            <p:cNvPr id="36" name="Freeform 36"/>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37" name="TextBox 37"/>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38" name="Freeform 38"/>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17"/>
            <a:stretch>
              <a:fillRect l="-445" r="-445" b="-2825"/>
            </a:stretch>
          </a:blipFill>
        </p:spPr>
        <p:txBody>
          <a:bodyPr/>
          <a:lstStyle/>
          <a:p>
            <a:endParaRPr lang="en-GB"/>
          </a:p>
        </p:txBody>
      </p:sp>
      <p:grpSp>
        <p:nvGrpSpPr>
          <p:cNvPr id="39" name="Group 39"/>
          <p:cNvGrpSpPr/>
          <p:nvPr/>
        </p:nvGrpSpPr>
        <p:grpSpPr>
          <a:xfrm>
            <a:off x="146973" y="2181445"/>
            <a:ext cx="2922192" cy="2177033"/>
            <a:chOff x="0" y="0"/>
            <a:chExt cx="3896257" cy="2902711"/>
          </a:xfrm>
        </p:grpSpPr>
        <p:sp>
          <p:nvSpPr>
            <p:cNvPr id="40" name="Freeform 40"/>
            <p:cNvSpPr/>
            <p:nvPr/>
          </p:nvSpPr>
          <p:spPr>
            <a:xfrm>
              <a:off x="0" y="0"/>
              <a:ext cx="3896257" cy="2902711"/>
            </a:xfrm>
            <a:custGeom>
              <a:avLst/>
              <a:gdLst/>
              <a:ahLst/>
              <a:cxnLst/>
              <a:rect l="l" t="t" r="r" b="b"/>
              <a:pathLst>
                <a:path w="3896257" h="2902711">
                  <a:moveTo>
                    <a:pt x="0" y="0"/>
                  </a:moveTo>
                  <a:lnTo>
                    <a:pt x="3896257" y="0"/>
                  </a:lnTo>
                  <a:lnTo>
                    <a:pt x="3896257" y="2902711"/>
                  </a:lnTo>
                  <a:lnTo>
                    <a:pt x="0" y="2902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1" name="TextBox 41"/>
            <p:cNvSpPr txBox="1"/>
            <p:nvPr/>
          </p:nvSpPr>
          <p:spPr>
            <a:xfrm rot="-958162">
              <a:off x="306396" y="1567605"/>
              <a:ext cx="3267741" cy="652927"/>
            </a:xfrm>
            <a:prstGeom prst="rect">
              <a:avLst/>
            </a:prstGeom>
          </p:spPr>
          <p:txBody>
            <a:bodyPr lIns="0" tIns="0" rIns="0" bIns="0" rtlCol="0" anchor="t">
              <a:spAutoFit/>
            </a:bodyPr>
            <a:lstStyle/>
            <a:p>
              <a:pPr algn="ctr">
                <a:lnSpc>
                  <a:spcPts val="4161"/>
                </a:lnSpc>
              </a:pPr>
              <a:r>
                <a:rPr lang="en-US" sz="2972" b="1">
                  <a:solidFill>
                    <a:srgbClr val="000000"/>
                  </a:solidFill>
                  <a:latin typeface="Comic Sans Bold"/>
                  <a:ea typeface="Comic Sans Bold"/>
                  <a:cs typeface="Comic Sans Bold"/>
                  <a:sym typeface="Comic Sans Bold"/>
                </a:rPr>
                <a:t>Call to action</a:t>
              </a:r>
            </a:p>
          </p:txBody>
        </p:sp>
      </p:grpSp>
      <p:sp>
        <p:nvSpPr>
          <p:cNvPr id="42" name="Freeform 42"/>
          <p:cNvSpPr/>
          <p:nvPr/>
        </p:nvSpPr>
        <p:spPr>
          <a:xfrm>
            <a:off x="-61763" y="9676210"/>
            <a:ext cx="10790810" cy="40466"/>
          </a:xfrm>
          <a:custGeom>
            <a:avLst/>
            <a:gdLst/>
            <a:ahLst/>
            <a:cxnLst/>
            <a:rect l="l" t="t" r="r" b="b"/>
            <a:pathLst>
              <a:path w="10790810" h="40466">
                <a:moveTo>
                  <a:pt x="0" y="0"/>
                </a:moveTo>
                <a:lnTo>
                  <a:pt x="10790810" y="0"/>
                </a:lnTo>
                <a:lnTo>
                  <a:pt x="10790810" y="40466"/>
                </a:lnTo>
                <a:lnTo>
                  <a:pt x="0" y="4046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Freeform 43"/>
          <p:cNvSpPr/>
          <p:nvPr/>
        </p:nvSpPr>
        <p:spPr>
          <a:xfrm>
            <a:off x="10729047" y="2551647"/>
            <a:ext cx="8595088" cy="7649628"/>
          </a:xfrm>
          <a:custGeom>
            <a:avLst/>
            <a:gdLst/>
            <a:ahLst/>
            <a:cxnLst/>
            <a:rect l="l" t="t" r="r" b="b"/>
            <a:pathLst>
              <a:path w="8595088" h="7649628">
                <a:moveTo>
                  <a:pt x="0" y="0"/>
                </a:moveTo>
                <a:lnTo>
                  <a:pt x="8595088" y="0"/>
                </a:lnTo>
                <a:lnTo>
                  <a:pt x="8595088" y="7649628"/>
                </a:lnTo>
                <a:lnTo>
                  <a:pt x="0" y="76496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44" name="Freeform 44"/>
          <p:cNvSpPr/>
          <p:nvPr/>
        </p:nvSpPr>
        <p:spPr>
          <a:xfrm>
            <a:off x="655518" y="4104278"/>
            <a:ext cx="9786879" cy="5945529"/>
          </a:xfrm>
          <a:custGeom>
            <a:avLst/>
            <a:gdLst/>
            <a:ahLst/>
            <a:cxnLst/>
            <a:rect l="l" t="t" r="r" b="b"/>
            <a:pathLst>
              <a:path w="9786879" h="5945529">
                <a:moveTo>
                  <a:pt x="0" y="0"/>
                </a:moveTo>
                <a:lnTo>
                  <a:pt x="9786879" y="0"/>
                </a:lnTo>
                <a:lnTo>
                  <a:pt x="9786879" y="5945529"/>
                </a:lnTo>
                <a:lnTo>
                  <a:pt x="0" y="594552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grpSp>
        <p:nvGrpSpPr>
          <p:cNvPr id="45" name="Group 45"/>
          <p:cNvGrpSpPr/>
          <p:nvPr/>
        </p:nvGrpSpPr>
        <p:grpSpPr>
          <a:xfrm>
            <a:off x="7862980" y="8669857"/>
            <a:ext cx="1492280" cy="1297319"/>
            <a:chOff x="0" y="0"/>
            <a:chExt cx="393028" cy="341681"/>
          </a:xfrm>
        </p:grpSpPr>
        <p:sp>
          <p:nvSpPr>
            <p:cNvPr id="46" name="Freeform 46"/>
            <p:cNvSpPr/>
            <p:nvPr/>
          </p:nvSpPr>
          <p:spPr>
            <a:xfrm>
              <a:off x="0" y="0"/>
              <a:ext cx="393028" cy="341681"/>
            </a:xfrm>
            <a:custGeom>
              <a:avLst/>
              <a:gdLst/>
              <a:ahLst/>
              <a:cxnLst/>
              <a:rect l="l" t="t" r="r" b="b"/>
              <a:pathLst>
                <a:path w="393028" h="341681">
                  <a:moveTo>
                    <a:pt x="0" y="0"/>
                  </a:moveTo>
                  <a:lnTo>
                    <a:pt x="393028" y="0"/>
                  </a:lnTo>
                  <a:lnTo>
                    <a:pt x="393028" y="341681"/>
                  </a:lnTo>
                  <a:lnTo>
                    <a:pt x="0" y="341681"/>
                  </a:lnTo>
                  <a:close/>
                </a:path>
              </a:pathLst>
            </a:custGeom>
            <a:solidFill>
              <a:srgbClr val="FFFFFF"/>
            </a:solidFill>
          </p:spPr>
          <p:txBody>
            <a:bodyPr/>
            <a:lstStyle/>
            <a:p>
              <a:endParaRPr lang="en-GB"/>
            </a:p>
          </p:txBody>
        </p:sp>
        <p:sp>
          <p:nvSpPr>
            <p:cNvPr id="47" name="TextBox 47"/>
            <p:cNvSpPr txBox="1"/>
            <p:nvPr/>
          </p:nvSpPr>
          <p:spPr>
            <a:xfrm>
              <a:off x="0" y="9525"/>
              <a:ext cx="393028" cy="332156"/>
            </a:xfrm>
            <a:prstGeom prst="rect">
              <a:avLst/>
            </a:prstGeom>
          </p:spPr>
          <p:txBody>
            <a:bodyPr lIns="50800" tIns="50800" rIns="50800" bIns="50800" rtlCol="0" anchor="ctr"/>
            <a:lstStyle/>
            <a:p>
              <a:pPr algn="ctr">
                <a:lnSpc>
                  <a:spcPts val="1312"/>
                </a:lnSpc>
              </a:pPr>
              <a:endParaRPr/>
            </a:p>
          </p:txBody>
        </p:sp>
      </p:grpSp>
      <p:sp>
        <p:nvSpPr>
          <p:cNvPr id="48" name="TextBox 48"/>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9" name="TextBox 49"/>
          <p:cNvSpPr txBox="1"/>
          <p:nvPr/>
        </p:nvSpPr>
        <p:spPr>
          <a:xfrm>
            <a:off x="13500528" y="3889343"/>
            <a:ext cx="3052126" cy="494982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The challenge. Look at opportunities to volunteer in school, in the local parish or in the community.</a:t>
            </a:r>
          </a:p>
          <a:p>
            <a:pPr algn="l">
              <a:lnSpc>
                <a:spcPts val="2800"/>
              </a:lnSpc>
            </a:pPr>
            <a:r>
              <a:rPr lang="en-US" sz="2000">
                <a:solidFill>
                  <a:srgbClr val="000000"/>
                </a:solidFill>
                <a:latin typeface="Poppins"/>
                <a:ea typeface="Poppins"/>
                <a:cs typeface="Poppins"/>
                <a:sym typeface="Poppins"/>
              </a:rPr>
              <a:t>Can you give an hour </a:t>
            </a:r>
          </a:p>
          <a:p>
            <a:pPr algn="l">
              <a:lnSpc>
                <a:spcPts val="2800"/>
              </a:lnSpc>
            </a:pPr>
            <a:r>
              <a:rPr lang="en-US" sz="2000">
                <a:solidFill>
                  <a:srgbClr val="000000"/>
                </a:solidFill>
                <a:latin typeface="Poppins"/>
                <a:ea typeface="Poppins"/>
                <a:cs typeface="Poppins"/>
                <a:sym typeface="Poppins"/>
              </a:rPr>
              <a:t>of your time this </a:t>
            </a:r>
          </a:p>
          <a:p>
            <a:pPr algn="l">
              <a:lnSpc>
                <a:spcPts val="2800"/>
              </a:lnSpc>
            </a:pPr>
            <a:r>
              <a:rPr lang="en-US" sz="2000">
                <a:solidFill>
                  <a:srgbClr val="000000"/>
                </a:solidFill>
                <a:latin typeface="Poppins"/>
                <a:ea typeface="Poppins"/>
                <a:cs typeface="Poppins"/>
                <a:sym typeface="Poppins"/>
              </a:rPr>
              <a:t>month to volunteer and help others. How many are in your class? If you all did an hour volunteering how many hours could you achieve?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30882" y="1989107"/>
            <a:ext cx="13574014" cy="9060654"/>
          </a:xfrm>
          <a:custGeom>
            <a:avLst/>
            <a:gdLst/>
            <a:ahLst/>
            <a:cxnLst/>
            <a:rect l="l" t="t" r="r" b="b"/>
            <a:pathLst>
              <a:path w="13574014" h="9060654">
                <a:moveTo>
                  <a:pt x="0" y="0"/>
                </a:moveTo>
                <a:lnTo>
                  <a:pt x="13574014" y="0"/>
                </a:lnTo>
                <a:lnTo>
                  <a:pt x="13574014" y="9060654"/>
                </a:lnTo>
                <a:lnTo>
                  <a:pt x="0" y="9060654"/>
                </a:lnTo>
                <a:lnTo>
                  <a:pt x="0" y="0"/>
                </a:lnTo>
                <a:close/>
              </a:path>
            </a:pathLst>
          </a:custGeom>
          <a:blipFill>
            <a:blip r:embed="rId2"/>
            <a:stretch>
              <a:fillRect/>
            </a:stretch>
          </a:blipFill>
        </p:spPr>
        <p:txBody>
          <a:bodyPr/>
          <a:lstStyle/>
          <a:p>
            <a:endParaRPr lang="en-GB"/>
          </a:p>
        </p:txBody>
      </p:sp>
      <p:sp>
        <p:nvSpPr>
          <p:cNvPr id="3" name="Freeform 3"/>
          <p:cNvSpPr/>
          <p:nvPr/>
        </p:nvSpPr>
        <p:spPr>
          <a:xfrm rot="5400000">
            <a:off x="2826292" y="4651877"/>
            <a:ext cx="9164456" cy="3711605"/>
          </a:xfrm>
          <a:custGeom>
            <a:avLst/>
            <a:gdLst/>
            <a:ahLst/>
            <a:cxnLst/>
            <a:rect l="l" t="t" r="r" b="b"/>
            <a:pathLst>
              <a:path w="9164456" h="3711605">
                <a:moveTo>
                  <a:pt x="0" y="0"/>
                </a:moveTo>
                <a:lnTo>
                  <a:pt x="9164456" y="0"/>
                </a:lnTo>
                <a:lnTo>
                  <a:pt x="9164456" y="3711605"/>
                </a:lnTo>
                <a:lnTo>
                  <a:pt x="0" y="3711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163713"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797895" y="1925451"/>
            <a:ext cx="365818" cy="8361549"/>
          </a:xfrm>
          <a:custGeom>
            <a:avLst/>
            <a:gdLst/>
            <a:ahLst/>
            <a:cxnLst/>
            <a:rect l="l" t="t" r="r" b="b"/>
            <a:pathLst>
              <a:path w="365818" h="8361549">
                <a:moveTo>
                  <a:pt x="0" y="0"/>
                </a:moveTo>
                <a:lnTo>
                  <a:pt x="365818" y="0"/>
                </a:lnTo>
                <a:lnTo>
                  <a:pt x="365818" y="8361549"/>
                </a:lnTo>
                <a:lnTo>
                  <a:pt x="0" y="8361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363479" y="8451348"/>
            <a:ext cx="6189424" cy="1613904"/>
          </a:xfrm>
          <a:custGeom>
            <a:avLst/>
            <a:gdLst/>
            <a:ahLst/>
            <a:cxnLst/>
            <a:rect l="l" t="t" r="r" b="b"/>
            <a:pathLst>
              <a:path w="6189424" h="1613904">
                <a:moveTo>
                  <a:pt x="0" y="0"/>
                </a:moveTo>
                <a:lnTo>
                  <a:pt x="6189425" y="0"/>
                </a:lnTo>
                <a:lnTo>
                  <a:pt x="6189425" y="1613904"/>
                </a:lnTo>
                <a:lnTo>
                  <a:pt x="0" y="1613904"/>
                </a:lnTo>
                <a:lnTo>
                  <a:pt x="0" y="0"/>
                </a:lnTo>
                <a:close/>
              </a:path>
            </a:pathLst>
          </a:custGeom>
          <a:blipFill>
            <a:blip r:embed="rId7"/>
            <a:stretch>
              <a:fillRect r="-9458"/>
            </a:stretch>
          </a:blipFill>
        </p:spPr>
        <p:txBody>
          <a:bodyPr/>
          <a:lstStyle/>
          <a:p>
            <a:endParaRPr lang="en-GB"/>
          </a:p>
        </p:txBody>
      </p:sp>
      <p:grpSp>
        <p:nvGrpSpPr>
          <p:cNvPr id="7" name="Group 7"/>
          <p:cNvGrpSpPr/>
          <p:nvPr/>
        </p:nvGrpSpPr>
        <p:grpSpPr>
          <a:xfrm>
            <a:off x="16939028" y="8730933"/>
            <a:ext cx="1054734" cy="1054734"/>
            <a:chOff x="0" y="0"/>
            <a:chExt cx="13716000" cy="13716000"/>
          </a:xfrm>
        </p:grpSpPr>
        <p:sp>
          <p:nvSpPr>
            <p:cNvPr id="8" name="Freeform 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41705" r="-49377"/>
              </a:stretch>
            </a:blipFill>
          </p:spPr>
          <p:txBody>
            <a:bodyPr/>
            <a:lstStyle/>
            <a:p>
              <a:endParaRPr lang="en-GB"/>
            </a:p>
          </p:txBody>
        </p:sp>
      </p:grpSp>
      <p:grpSp>
        <p:nvGrpSpPr>
          <p:cNvPr id="9" name="Group 9"/>
          <p:cNvGrpSpPr/>
          <p:nvPr/>
        </p:nvGrpSpPr>
        <p:grpSpPr>
          <a:xfrm>
            <a:off x="9204891" y="8868"/>
            <a:ext cx="3158588" cy="2190292"/>
            <a:chOff x="0" y="0"/>
            <a:chExt cx="1391575" cy="964974"/>
          </a:xfrm>
        </p:grpSpPr>
        <p:sp>
          <p:nvSpPr>
            <p:cNvPr id="10" name="Freeform 10"/>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1" name="TextBox 11"/>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sp>
        <p:nvSpPr>
          <p:cNvPr id="12" name="Freeform 12"/>
          <p:cNvSpPr/>
          <p:nvPr/>
        </p:nvSpPr>
        <p:spPr>
          <a:xfrm>
            <a:off x="10895622" y="285564"/>
            <a:ext cx="1010219" cy="1913596"/>
          </a:xfrm>
          <a:custGeom>
            <a:avLst/>
            <a:gdLst/>
            <a:ahLst/>
            <a:cxnLst/>
            <a:rect l="l" t="t" r="r" b="b"/>
            <a:pathLst>
              <a:path w="1010219" h="1913596">
                <a:moveTo>
                  <a:pt x="0" y="0"/>
                </a:moveTo>
                <a:lnTo>
                  <a:pt x="1010220" y="0"/>
                </a:lnTo>
                <a:lnTo>
                  <a:pt x="1010220" y="1913596"/>
                </a:lnTo>
                <a:lnTo>
                  <a:pt x="0" y="1913596"/>
                </a:lnTo>
                <a:lnTo>
                  <a:pt x="0" y="0"/>
                </a:lnTo>
                <a:close/>
              </a:path>
            </a:pathLst>
          </a:custGeom>
          <a:blipFill>
            <a:blip r:embed="rId9"/>
            <a:stretch>
              <a:fillRect/>
            </a:stretch>
          </a:blipFill>
        </p:spPr>
        <p:txBody>
          <a:bodyPr/>
          <a:lstStyle/>
          <a:p>
            <a:endParaRPr lang="en-GB"/>
          </a:p>
        </p:txBody>
      </p:sp>
      <p:sp>
        <p:nvSpPr>
          <p:cNvPr id="13" name="Freeform 13"/>
          <p:cNvSpPr/>
          <p:nvPr/>
        </p:nvSpPr>
        <p:spPr>
          <a:xfrm>
            <a:off x="11018112" y="454516"/>
            <a:ext cx="765241" cy="649498"/>
          </a:xfrm>
          <a:custGeom>
            <a:avLst/>
            <a:gdLst/>
            <a:ahLst/>
            <a:cxnLst/>
            <a:rect l="l" t="t" r="r" b="b"/>
            <a:pathLst>
              <a:path w="765241" h="649498">
                <a:moveTo>
                  <a:pt x="0" y="0"/>
                </a:moveTo>
                <a:lnTo>
                  <a:pt x="765240" y="0"/>
                </a:lnTo>
                <a:lnTo>
                  <a:pt x="765240" y="649498"/>
                </a:lnTo>
                <a:lnTo>
                  <a:pt x="0" y="64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2175054" y="8868"/>
            <a:ext cx="3158588" cy="2190292"/>
            <a:chOff x="0" y="0"/>
            <a:chExt cx="1391575" cy="964974"/>
          </a:xfrm>
        </p:grpSpPr>
        <p:sp>
          <p:nvSpPr>
            <p:cNvPr id="15" name="Freeform 15"/>
            <p:cNvSpPr/>
            <p:nvPr/>
          </p:nvSpPr>
          <p:spPr>
            <a:xfrm>
              <a:off x="0" y="0"/>
              <a:ext cx="1391575" cy="964974"/>
            </a:xfrm>
            <a:custGeom>
              <a:avLst/>
              <a:gdLst/>
              <a:ahLst/>
              <a:cxnLst/>
              <a:rect l="l" t="t" r="r" b="b"/>
              <a:pathLst>
                <a:path w="1391575" h="964974">
                  <a:moveTo>
                    <a:pt x="0" y="0"/>
                  </a:moveTo>
                  <a:lnTo>
                    <a:pt x="1391575" y="0"/>
                  </a:lnTo>
                  <a:lnTo>
                    <a:pt x="1391575" y="964974"/>
                  </a:lnTo>
                  <a:lnTo>
                    <a:pt x="0" y="964974"/>
                  </a:lnTo>
                  <a:close/>
                </a:path>
              </a:pathLst>
            </a:custGeom>
            <a:solidFill>
              <a:srgbClr val="54BF00"/>
            </a:solidFill>
          </p:spPr>
          <p:txBody>
            <a:bodyPr/>
            <a:lstStyle/>
            <a:p>
              <a:endParaRPr lang="en-GB"/>
            </a:p>
          </p:txBody>
        </p:sp>
        <p:sp>
          <p:nvSpPr>
            <p:cNvPr id="16" name="TextBox 16"/>
            <p:cNvSpPr txBox="1"/>
            <p:nvPr/>
          </p:nvSpPr>
          <p:spPr>
            <a:xfrm>
              <a:off x="0" y="-9525"/>
              <a:ext cx="1391575" cy="974499"/>
            </a:xfrm>
            <a:prstGeom prst="rect">
              <a:avLst/>
            </a:prstGeom>
          </p:spPr>
          <p:txBody>
            <a:bodyPr lIns="14303" tIns="14303" rIns="14303" bIns="14303" rtlCol="0" anchor="ctr"/>
            <a:lstStyle/>
            <a:p>
              <a:pPr algn="ctr">
                <a:lnSpc>
                  <a:spcPts val="375"/>
                </a:lnSpc>
              </a:pPr>
              <a:endParaRPr/>
            </a:p>
          </p:txBody>
        </p:sp>
      </p:grpSp>
      <p:grpSp>
        <p:nvGrpSpPr>
          <p:cNvPr id="17" name="Group 17"/>
          <p:cNvGrpSpPr/>
          <p:nvPr/>
        </p:nvGrpSpPr>
        <p:grpSpPr>
          <a:xfrm>
            <a:off x="7200416" y="8868"/>
            <a:ext cx="2694311" cy="2190292"/>
            <a:chOff x="0" y="0"/>
            <a:chExt cx="1131574" cy="919893"/>
          </a:xfrm>
        </p:grpSpPr>
        <p:sp>
          <p:nvSpPr>
            <p:cNvPr id="18" name="Freeform 18"/>
            <p:cNvSpPr/>
            <p:nvPr/>
          </p:nvSpPr>
          <p:spPr>
            <a:xfrm>
              <a:off x="0" y="0"/>
              <a:ext cx="1131574" cy="919893"/>
            </a:xfrm>
            <a:custGeom>
              <a:avLst/>
              <a:gdLst/>
              <a:ahLst/>
              <a:cxnLst/>
              <a:rect l="l" t="t" r="r" b="b"/>
              <a:pathLst>
                <a:path w="1131574" h="919893">
                  <a:moveTo>
                    <a:pt x="0" y="0"/>
                  </a:moveTo>
                  <a:lnTo>
                    <a:pt x="1131574" y="0"/>
                  </a:lnTo>
                  <a:lnTo>
                    <a:pt x="1131574" y="919893"/>
                  </a:lnTo>
                  <a:lnTo>
                    <a:pt x="0" y="919893"/>
                  </a:lnTo>
                  <a:close/>
                </a:path>
              </a:pathLst>
            </a:custGeom>
            <a:solidFill>
              <a:srgbClr val="0B50A3"/>
            </a:solidFill>
          </p:spPr>
          <p:txBody>
            <a:bodyPr/>
            <a:lstStyle/>
            <a:p>
              <a:endParaRPr lang="en-GB"/>
            </a:p>
          </p:txBody>
        </p:sp>
        <p:sp>
          <p:nvSpPr>
            <p:cNvPr id="19" name="TextBox 19"/>
            <p:cNvSpPr txBox="1"/>
            <p:nvPr/>
          </p:nvSpPr>
          <p:spPr>
            <a:xfrm>
              <a:off x="0" y="-9525"/>
              <a:ext cx="1131574" cy="929418"/>
            </a:xfrm>
            <a:prstGeom prst="rect">
              <a:avLst/>
            </a:prstGeom>
          </p:spPr>
          <p:txBody>
            <a:bodyPr lIns="14303" tIns="14303" rIns="14303" bIns="14303" rtlCol="0" anchor="ctr"/>
            <a:lstStyle/>
            <a:p>
              <a:pPr algn="ctr">
                <a:lnSpc>
                  <a:spcPts val="375"/>
                </a:lnSpc>
              </a:pPr>
              <a:endParaRPr/>
            </a:p>
          </p:txBody>
        </p:sp>
      </p:grpSp>
      <p:sp>
        <p:nvSpPr>
          <p:cNvPr id="20" name="Freeform 20"/>
          <p:cNvSpPr/>
          <p:nvPr/>
        </p:nvSpPr>
        <p:spPr>
          <a:xfrm>
            <a:off x="7374459" y="179933"/>
            <a:ext cx="2432804" cy="2019227"/>
          </a:xfrm>
          <a:custGeom>
            <a:avLst/>
            <a:gdLst/>
            <a:ahLst/>
            <a:cxnLst/>
            <a:rect l="l" t="t" r="r" b="b"/>
            <a:pathLst>
              <a:path w="2432804" h="2019227">
                <a:moveTo>
                  <a:pt x="0" y="0"/>
                </a:moveTo>
                <a:lnTo>
                  <a:pt x="2432804" y="0"/>
                </a:lnTo>
                <a:lnTo>
                  <a:pt x="2432804" y="2019227"/>
                </a:lnTo>
                <a:lnTo>
                  <a:pt x="0" y="2019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21" name="Group 21"/>
          <p:cNvGrpSpPr/>
          <p:nvPr/>
        </p:nvGrpSpPr>
        <p:grpSpPr>
          <a:xfrm>
            <a:off x="0" y="-31255"/>
            <a:ext cx="2845622" cy="2215887"/>
            <a:chOff x="0" y="0"/>
            <a:chExt cx="1372617" cy="1068858"/>
          </a:xfrm>
        </p:grpSpPr>
        <p:sp>
          <p:nvSpPr>
            <p:cNvPr id="22" name="Freeform 22"/>
            <p:cNvSpPr/>
            <p:nvPr/>
          </p:nvSpPr>
          <p:spPr>
            <a:xfrm>
              <a:off x="0" y="0"/>
              <a:ext cx="1372617" cy="1068858"/>
            </a:xfrm>
            <a:custGeom>
              <a:avLst/>
              <a:gdLst/>
              <a:ahLst/>
              <a:cxnLst/>
              <a:rect l="l" t="t" r="r" b="b"/>
              <a:pathLst>
                <a:path w="1372617" h="1068858">
                  <a:moveTo>
                    <a:pt x="0" y="0"/>
                  </a:moveTo>
                  <a:lnTo>
                    <a:pt x="1372617" y="0"/>
                  </a:lnTo>
                  <a:lnTo>
                    <a:pt x="1372617" y="1068858"/>
                  </a:lnTo>
                  <a:lnTo>
                    <a:pt x="0" y="1068858"/>
                  </a:lnTo>
                  <a:close/>
                </a:path>
              </a:pathLst>
            </a:custGeom>
            <a:solidFill>
              <a:srgbClr val="F6BA29"/>
            </a:solidFill>
          </p:spPr>
          <p:txBody>
            <a:bodyPr/>
            <a:lstStyle/>
            <a:p>
              <a:endParaRPr lang="en-GB"/>
            </a:p>
          </p:txBody>
        </p:sp>
        <p:sp>
          <p:nvSpPr>
            <p:cNvPr id="23" name="TextBox 23"/>
            <p:cNvSpPr txBox="1"/>
            <p:nvPr/>
          </p:nvSpPr>
          <p:spPr>
            <a:xfrm>
              <a:off x="0" y="-9525"/>
              <a:ext cx="1372617" cy="1078383"/>
            </a:xfrm>
            <a:prstGeom prst="rect">
              <a:avLst/>
            </a:prstGeom>
          </p:spPr>
          <p:txBody>
            <a:bodyPr lIns="14303" tIns="14303" rIns="14303" bIns="14303" rtlCol="0" anchor="ctr"/>
            <a:lstStyle/>
            <a:p>
              <a:pPr algn="ctr">
                <a:lnSpc>
                  <a:spcPts val="375"/>
                </a:lnSpc>
              </a:pPr>
              <a:endParaRPr/>
            </a:p>
          </p:txBody>
        </p:sp>
      </p:grpSp>
      <p:sp>
        <p:nvSpPr>
          <p:cNvPr id="24" name="Freeform 24"/>
          <p:cNvSpPr/>
          <p:nvPr/>
        </p:nvSpPr>
        <p:spPr>
          <a:xfrm>
            <a:off x="838682" y="302079"/>
            <a:ext cx="1504276" cy="1879366"/>
          </a:xfrm>
          <a:custGeom>
            <a:avLst/>
            <a:gdLst/>
            <a:ahLst/>
            <a:cxnLst/>
            <a:rect l="l" t="t" r="r" b="b"/>
            <a:pathLst>
              <a:path w="1504276" h="1879366">
                <a:moveTo>
                  <a:pt x="0" y="0"/>
                </a:moveTo>
                <a:lnTo>
                  <a:pt x="1504276" y="0"/>
                </a:lnTo>
                <a:lnTo>
                  <a:pt x="1504276" y="1879366"/>
                </a:lnTo>
                <a:lnTo>
                  <a:pt x="0" y="1879366"/>
                </a:lnTo>
                <a:lnTo>
                  <a:pt x="0" y="0"/>
                </a:lnTo>
                <a:close/>
              </a:path>
            </a:pathLst>
          </a:custGeom>
          <a:blipFill>
            <a:blip r:embed="rId14"/>
            <a:stretch>
              <a:fillRect/>
            </a:stretch>
          </a:blipFill>
        </p:spPr>
        <p:txBody>
          <a:bodyPr/>
          <a:lstStyle/>
          <a:p>
            <a:endParaRPr lang="en-GB"/>
          </a:p>
        </p:txBody>
      </p:sp>
      <p:grpSp>
        <p:nvGrpSpPr>
          <p:cNvPr id="25" name="Group 25"/>
          <p:cNvGrpSpPr/>
          <p:nvPr/>
        </p:nvGrpSpPr>
        <p:grpSpPr>
          <a:xfrm>
            <a:off x="4763547" y="-141760"/>
            <a:ext cx="2436869" cy="2326392"/>
            <a:chOff x="0" y="0"/>
            <a:chExt cx="1079750" cy="1030799"/>
          </a:xfrm>
        </p:grpSpPr>
        <p:sp>
          <p:nvSpPr>
            <p:cNvPr id="26" name="Freeform 26"/>
            <p:cNvSpPr/>
            <p:nvPr/>
          </p:nvSpPr>
          <p:spPr>
            <a:xfrm>
              <a:off x="0" y="0"/>
              <a:ext cx="1079750" cy="1030799"/>
            </a:xfrm>
            <a:custGeom>
              <a:avLst/>
              <a:gdLst/>
              <a:ahLst/>
              <a:cxnLst/>
              <a:rect l="l" t="t" r="r" b="b"/>
              <a:pathLst>
                <a:path w="1079750" h="1030799">
                  <a:moveTo>
                    <a:pt x="0" y="0"/>
                  </a:moveTo>
                  <a:lnTo>
                    <a:pt x="1079750" y="0"/>
                  </a:lnTo>
                  <a:lnTo>
                    <a:pt x="1079750" y="1030799"/>
                  </a:lnTo>
                  <a:lnTo>
                    <a:pt x="0" y="1030799"/>
                  </a:lnTo>
                  <a:close/>
                </a:path>
              </a:pathLst>
            </a:custGeom>
            <a:solidFill>
              <a:srgbClr val="0CC0DF"/>
            </a:solidFill>
          </p:spPr>
          <p:txBody>
            <a:bodyPr/>
            <a:lstStyle/>
            <a:p>
              <a:endParaRPr lang="en-GB"/>
            </a:p>
          </p:txBody>
        </p:sp>
        <p:sp>
          <p:nvSpPr>
            <p:cNvPr id="27" name="TextBox 27"/>
            <p:cNvSpPr txBox="1"/>
            <p:nvPr/>
          </p:nvSpPr>
          <p:spPr>
            <a:xfrm>
              <a:off x="0" y="-9525"/>
              <a:ext cx="1079750" cy="1040324"/>
            </a:xfrm>
            <a:prstGeom prst="rect">
              <a:avLst/>
            </a:prstGeom>
          </p:spPr>
          <p:txBody>
            <a:bodyPr lIns="14303" tIns="14303" rIns="14303" bIns="14303" rtlCol="0" anchor="ctr"/>
            <a:lstStyle/>
            <a:p>
              <a:pPr algn="ctr">
                <a:lnSpc>
                  <a:spcPts val="375"/>
                </a:lnSpc>
              </a:pPr>
              <a:endParaRPr/>
            </a:p>
          </p:txBody>
        </p:sp>
      </p:grpSp>
      <p:sp>
        <p:nvSpPr>
          <p:cNvPr id="28" name="Freeform 28"/>
          <p:cNvSpPr/>
          <p:nvPr/>
        </p:nvSpPr>
        <p:spPr>
          <a:xfrm>
            <a:off x="4881340" y="122395"/>
            <a:ext cx="2287833" cy="2059050"/>
          </a:xfrm>
          <a:custGeom>
            <a:avLst/>
            <a:gdLst/>
            <a:ahLst/>
            <a:cxnLst/>
            <a:rect l="l" t="t" r="r" b="b"/>
            <a:pathLst>
              <a:path w="2287833" h="2059050">
                <a:moveTo>
                  <a:pt x="0" y="0"/>
                </a:moveTo>
                <a:lnTo>
                  <a:pt x="2287833" y="0"/>
                </a:lnTo>
                <a:lnTo>
                  <a:pt x="2287833" y="2059050"/>
                </a:lnTo>
                <a:lnTo>
                  <a:pt x="0" y="2059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9" name="Freeform 29"/>
          <p:cNvSpPr/>
          <p:nvPr/>
        </p:nvSpPr>
        <p:spPr>
          <a:xfrm>
            <a:off x="3069166" y="233316"/>
            <a:ext cx="1470837" cy="1948129"/>
          </a:xfrm>
          <a:custGeom>
            <a:avLst/>
            <a:gdLst/>
            <a:ahLst/>
            <a:cxnLst/>
            <a:rect l="l" t="t" r="r" b="b"/>
            <a:pathLst>
              <a:path w="1470837" h="1948129">
                <a:moveTo>
                  <a:pt x="0" y="0"/>
                </a:moveTo>
                <a:lnTo>
                  <a:pt x="1470837" y="0"/>
                </a:lnTo>
                <a:lnTo>
                  <a:pt x="1470837" y="1948129"/>
                </a:lnTo>
                <a:lnTo>
                  <a:pt x="0" y="19481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nvGrpSpPr>
          <p:cNvPr id="30" name="Group 30"/>
          <p:cNvGrpSpPr/>
          <p:nvPr/>
        </p:nvGrpSpPr>
        <p:grpSpPr>
          <a:xfrm>
            <a:off x="403079" y="-425466"/>
            <a:ext cx="2922192" cy="1667828"/>
            <a:chOff x="0" y="0"/>
            <a:chExt cx="1545242" cy="881940"/>
          </a:xfrm>
        </p:grpSpPr>
        <p:sp>
          <p:nvSpPr>
            <p:cNvPr id="31" name="Freeform 31"/>
            <p:cNvSpPr/>
            <p:nvPr/>
          </p:nvSpPr>
          <p:spPr>
            <a:xfrm>
              <a:off x="0" y="0"/>
              <a:ext cx="1545242" cy="881940"/>
            </a:xfrm>
            <a:custGeom>
              <a:avLst/>
              <a:gdLst/>
              <a:ahLst/>
              <a:cxnLst/>
              <a:rect l="l" t="t" r="r" b="b"/>
              <a:pathLst>
                <a:path w="1545242" h="881940">
                  <a:moveTo>
                    <a:pt x="98026" y="0"/>
                  </a:moveTo>
                  <a:lnTo>
                    <a:pt x="1447216" y="0"/>
                  </a:lnTo>
                  <a:cubicBezTo>
                    <a:pt x="1501355" y="0"/>
                    <a:pt x="1545242" y="43888"/>
                    <a:pt x="1545242" y="98026"/>
                  </a:cubicBezTo>
                  <a:lnTo>
                    <a:pt x="1545242" y="783914"/>
                  </a:lnTo>
                  <a:cubicBezTo>
                    <a:pt x="1545242" y="809912"/>
                    <a:pt x="1534915" y="834846"/>
                    <a:pt x="1516531" y="853229"/>
                  </a:cubicBezTo>
                  <a:cubicBezTo>
                    <a:pt x="1498148" y="871612"/>
                    <a:pt x="1473214" y="881940"/>
                    <a:pt x="1447216" y="881940"/>
                  </a:cubicBezTo>
                  <a:lnTo>
                    <a:pt x="98026" y="881940"/>
                  </a:lnTo>
                  <a:cubicBezTo>
                    <a:pt x="43888" y="881940"/>
                    <a:pt x="0" y="838052"/>
                    <a:pt x="0" y="783914"/>
                  </a:cubicBezTo>
                  <a:lnTo>
                    <a:pt x="0" y="98026"/>
                  </a:lnTo>
                  <a:cubicBezTo>
                    <a:pt x="0" y="43888"/>
                    <a:pt x="43888" y="0"/>
                    <a:pt x="98026" y="0"/>
                  </a:cubicBezTo>
                  <a:close/>
                </a:path>
              </a:pathLst>
            </a:custGeom>
            <a:solidFill>
              <a:srgbClr val="142143"/>
            </a:solidFill>
          </p:spPr>
          <p:txBody>
            <a:bodyPr/>
            <a:lstStyle/>
            <a:p>
              <a:endParaRPr lang="en-GB"/>
            </a:p>
          </p:txBody>
        </p:sp>
        <p:sp>
          <p:nvSpPr>
            <p:cNvPr id="32" name="TextBox 32"/>
            <p:cNvSpPr txBox="1"/>
            <p:nvPr/>
          </p:nvSpPr>
          <p:spPr>
            <a:xfrm>
              <a:off x="0" y="-38100"/>
              <a:ext cx="1545242" cy="920040"/>
            </a:xfrm>
            <a:prstGeom prst="rect">
              <a:avLst/>
            </a:prstGeom>
          </p:spPr>
          <p:txBody>
            <a:bodyPr lIns="50800" tIns="50800" rIns="50800" bIns="50800" rtlCol="0" anchor="ctr"/>
            <a:lstStyle/>
            <a:p>
              <a:pPr algn="ctr">
                <a:lnSpc>
                  <a:spcPts val="1821"/>
                </a:lnSpc>
              </a:pPr>
              <a:endParaRPr/>
            </a:p>
          </p:txBody>
        </p:sp>
      </p:grpSp>
      <p:sp>
        <p:nvSpPr>
          <p:cNvPr id="33" name="Freeform 33"/>
          <p:cNvSpPr/>
          <p:nvPr/>
        </p:nvSpPr>
        <p:spPr>
          <a:xfrm>
            <a:off x="655518" y="257400"/>
            <a:ext cx="2366354" cy="816392"/>
          </a:xfrm>
          <a:custGeom>
            <a:avLst/>
            <a:gdLst/>
            <a:ahLst/>
            <a:cxnLst/>
            <a:rect l="l" t="t" r="r" b="b"/>
            <a:pathLst>
              <a:path w="2366354" h="816392">
                <a:moveTo>
                  <a:pt x="0" y="0"/>
                </a:moveTo>
                <a:lnTo>
                  <a:pt x="2366354" y="0"/>
                </a:lnTo>
                <a:lnTo>
                  <a:pt x="2366354" y="816393"/>
                </a:lnTo>
                <a:lnTo>
                  <a:pt x="0" y="816393"/>
                </a:lnTo>
                <a:lnTo>
                  <a:pt x="0" y="0"/>
                </a:lnTo>
                <a:close/>
              </a:path>
            </a:pathLst>
          </a:custGeom>
          <a:blipFill>
            <a:blip r:embed="rId19"/>
            <a:stretch>
              <a:fillRect/>
            </a:stretch>
          </a:blipFill>
        </p:spPr>
        <p:txBody>
          <a:bodyPr/>
          <a:lstStyle/>
          <a:p>
            <a:endParaRPr lang="en-GB"/>
          </a:p>
        </p:txBody>
      </p:sp>
      <p:grpSp>
        <p:nvGrpSpPr>
          <p:cNvPr id="34" name="Group 34"/>
          <p:cNvGrpSpPr/>
          <p:nvPr/>
        </p:nvGrpSpPr>
        <p:grpSpPr>
          <a:xfrm>
            <a:off x="12248742" y="-152021"/>
            <a:ext cx="3126456" cy="2377997"/>
            <a:chOff x="0" y="0"/>
            <a:chExt cx="1352862" cy="1028993"/>
          </a:xfrm>
        </p:grpSpPr>
        <p:sp>
          <p:nvSpPr>
            <p:cNvPr id="35" name="Freeform 35"/>
            <p:cNvSpPr/>
            <p:nvPr/>
          </p:nvSpPr>
          <p:spPr>
            <a:xfrm>
              <a:off x="0" y="0"/>
              <a:ext cx="1352862" cy="1028993"/>
            </a:xfrm>
            <a:custGeom>
              <a:avLst/>
              <a:gdLst/>
              <a:ahLst/>
              <a:cxnLst/>
              <a:rect l="l" t="t" r="r" b="b"/>
              <a:pathLst>
                <a:path w="1352862" h="1028993">
                  <a:moveTo>
                    <a:pt x="0" y="0"/>
                  </a:moveTo>
                  <a:lnTo>
                    <a:pt x="1352862" y="0"/>
                  </a:lnTo>
                  <a:lnTo>
                    <a:pt x="1352862" y="1028993"/>
                  </a:lnTo>
                  <a:lnTo>
                    <a:pt x="0" y="1028993"/>
                  </a:lnTo>
                  <a:close/>
                </a:path>
              </a:pathLst>
            </a:custGeom>
            <a:solidFill>
              <a:srgbClr val="DD285F"/>
            </a:solidFill>
          </p:spPr>
          <p:txBody>
            <a:bodyPr/>
            <a:lstStyle/>
            <a:p>
              <a:endParaRPr lang="en-GB"/>
            </a:p>
          </p:txBody>
        </p:sp>
        <p:sp>
          <p:nvSpPr>
            <p:cNvPr id="36" name="TextBox 36"/>
            <p:cNvSpPr txBox="1"/>
            <p:nvPr/>
          </p:nvSpPr>
          <p:spPr>
            <a:xfrm>
              <a:off x="0" y="-9525"/>
              <a:ext cx="1352862" cy="1038518"/>
            </a:xfrm>
            <a:prstGeom prst="rect">
              <a:avLst/>
            </a:prstGeom>
          </p:spPr>
          <p:txBody>
            <a:bodyPr lIns="14303" tIns="14303" rIns="14303" bIns="14303" rtlCol="0" anchor="ctr"/>
            <a:lstStyle/>
            <a:p>
              <a:pPr algn="ctr">
                <a:lnSpc>
                  <a:spcPts val="375"/>
                </a:lnSpc>
              </a:pPr>
              <a:endParaRPr/>
            </a:p>
          </p:txBody>
        </p:sp>
      </p:grpSp>
      <p:sp>
        <p:nvSpPr>
          <p:cNvPr id="37" name="Freeform 37"/>
          <p:cNvSpPr/>
          <p:nvPr/>
        </p:nvSpPr>
        <p:spPr>
          <a:xfrm>
            <a:off x="12673054" y="61941"/>
            <a:ext cx="2504501" cy="2164034"/>
          </a:xfrm>
          <a:custGeom>
            <a:avLst/>
            <a:gdLst/>
            <a:ahLst/>
            <a:cxnLst/>
            <a:rect l="l" t="t" r="r" b="b"/>
            <a:pathLst>
              <a:path w="2504501" h="2164034">
                <a:moveTo>
                  <a:pt x="0" y="0"/>
                </a:moveTo>
                <a:lnTo>
                  <a:pt x="2504501" y="0"/>
                </a:lnTo>
                <a:lnTo>
                  <a:pt x="2504501" y="2164034"/>
                </a:lnTo>
                <a:lnTo>
                  <a:pt x="0" y="2164034"/>
                </a:lnTo>
                <a:lnTo>
                  <a:pt x="0" y="0"/>
                </a:lnTo>
                <a:close/>
              </a:path>
            </a:pathLst>
          </a:custGeom>
          <a:blipFill>
            <a:blip r:embed="rId20">
              <a:extLst>
                <a:ext uri="{96DAC541-7B7A-43D3-8B79-37D633B846F1}">
                  <asvg:svgBlip xmlns:asvg="http://schemas.microsoft.com/office/drawing/2016/SVG/main" r:embed="rId21"/>
                </a:ext>
              </a:extLst>
            </a:blip>
            <a:stretch>
              <a:fillRect b="-20869"/>
            </a:stretch>
          </a:blipFill>
        </p:spPr>
        <p:txBody>
          <a:bodyPr/>
          <a:lstStyle/>
          <a:p>
            <a:endParaRPr lang="en-GB"/>
          </a:p>
        </p:txBody>
      </p:sp>
      <p:grpSp>
        <p:nvGrpSpPr>
          <p:cNvPr id="38" name="Group 38"/>
          <p:cNvGrpSpPr/>
          <p:nvPr/>
        </p:nvGrpSpPr>
        <p:grpSpPr>
          <a:xfrm>
            <a:off x="15342001" y="-152021"/>
            <a:ext cx="2612242" cy="2363692"/>
            <a:chOff x="0" y="0"/>
            <a:chExt cx="1021192" cy="924027"/>
          </a:xfrm>
        </p:grpSpPr>
        <p:sp>
          <p:nvSpPr>
            <p:cNvPr id="39" name="Freeform 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40" name="TextBox 40"/>
            <p:cNvSpPr txBox="1"/>
            <p:nvPr/>
          </p:nvSpPr>
          <p:spPr>
            <a:xfrm>
              <a:off x="0" y="-9525"/>
              <a:ext cx="1021192" cy="933552"/>
            </a:xfrm>
            <a:prstGeom prst="rect">
              <a:avLst/>
            </a:prstGeom>
          </p:spPr>
          <p:txBody>
            <a:bodyPr lIns="14303" tIns="14303" rIns="14303" bIns="14303" rtlCol="0" anchor="ctr"/>
            <a:lstStyle/>
            <a:p>
              <a:pPr algn="ctr">
                <a:lnSpc>
                  <a:spcPts val="375"/>
                </a:lnSpc>
              </a:pPr>
              <a:endParaRPr/>
            </a:p>
          </p:txBody>
        </p:sp>
      </p:grpSp>
      <p:sp>
        <p:nvSpPr>
          <p:cNvPr id="41" name="Freeform 41"/>
          <p:cNvSpPr/>
          <p:nvPr/>
        </p:nvSpPr>
        <p:spPr>
          <a:xfrm>
            <a:off x="15615392" y="-41326"/>
            <a:ext cx="1323636" cy="2252997"/>
          </a:xfrm>
          <a:custGeom>
            <a:avLst/>
            <a:gdLst/>
            <a:ahLst/>
            <a:cxnLst/>
            <a:rect l="l" t="t" r="r" b="b"/>
            <a:pathLst>
              <a:path w="1323636" h="2252997">
                <a:moveTo>
                  <a:pt x="0" y="0"/>
                </a:moveTo>
                <a:lnTo>
                  <a:pt x="1323636" y="0"/>
                </a:lnTo>
                <a:lnTo>
                  <a:pt x="1323636" y="2252997"/>
                </a:lnTo>
                <a:lnTo>
                  <a:pt x="0" y="22529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17391809" y="-152021"/>
            <a:ext cx="2449796" cy="2351181"/>
            <a:chOff x="0" y="0"/>
            <a:chExt cx="953402" cy="915024"/>
          </a:xfrm>
        </p:grpSpPr>
        <p:sp>
          <p:nvSpPr>
            <p:cNvPr id="43" name="Freeform 43"/>
            <p:cNvSpPr/>
            <p:nvPr/>
          </p:nvSpPr>
          <p:spPr>
            <a:xfrm>
              <a:off x="0" y="0"/>
              <a:ext cx="953402" cy="915024"/>
            </a:xfrm>
            <a:custGeom>
              <a:avLst/>
              <a:gdLst/>
              <a:ahLst/>
              <a:cxnLst/>
              <a:rect l="l" t="t" r="r" b="b"/>
              <a:pathLst>
                <a:path w="953402" h="915024">
                  <a:moveTo>
                    <a:pt x="0" y="0"/>
                  </a:moveTo>
                  <a:lnTo>
                    <a:pt x="953402" y="0"/>
                  </a:lnTo>
                  <a:lnTo>
                    <a:pt x="953402" y="915024"/>
                  </a:lnTo>
                  <a:lnTo>
                    <a:pt x="0" y="915024"/>
                  </a:lnTo>
                  <a:close/>
                </a:path>
              </a:pathLst>
            </a:custGeom>
            <a:solidFill>
              <a:srgbClr val="F6BA29"/>
            </a:solidFill>
          </p:spPr>
          <p:txBody>
            <a:bodyPr/>
            <a:lstStyle/>
            <a:p>
              <a:endParaRPr lang="en-GB"/>
            </a:p>
          </p:txBody>
        </p:sp>
        <p:sp>
          <p:nvSpPr>
            <p:cNvPr id="44" name="TextBox 44"/>
            <p:cNvSpPr txBox="1"/>
            <p:nvPr/>
          </p:nvSpPr>
          <p:spPr>
            <a:xfrm>
              <a:off x="0" y="-9525"/>
              <a:ext cx="953402" cy="924549"/>
            </a:xfrm>
            <a:prstGeom prst="rect">
              <a:avLst/>
            </a:prstGeom>
          </p:spPr>
          <p:txBody>
            <a:bodyPr lIns="14303" tIns="14303" rIns="14303" bIns="14303" rtlCol="0" anchor="ctr"/>
            <a:lstStyle/>
            <a:p>
              <a:pPr algn="ctr">
                <a:lnSpc>
                  <a:spcPts val="375"/>
                </a:lnSpc>
              </a:pPr>
              <a:endParaRPr/>
            </a:p>
          </p:txBody>
        </p:sp>
      </p:grpSp>
      <p:sp>
        <p:nvSpPr>
          <p:cNvPr id="45" name="Freeform 45"/>
          <p:cNvSpPr/>
          <p:nvPr/>
        </p:nvSpPr>
        <p:spPr>
          <a:xfrm>
            <a:off x="17715337" y="195192"/>
            <a:ext cx="1694641" cy="2016479"/>
          </a:xfrm>
          <a:custGeom>
            <a:avLst/>
            <a:gdLst/>
            <a:ahLst/>
            <a:cxnLst/>
            <a:rect l="l" t="t" r="r" b="b"/>
            <a:pathLst>
              <a:path w="1694641" h="2016479">
                <a:moveTo>
                  <a:pt x="0" y="0"/>
                </a:moveTo>
                <a:lnTo>
                  <a:pt x="1694641" y="0"/>
                </a:lnTo>
                <a:lnTo>
                  <a:pt x="1694641" y="2016479"/>
                </a:lnTo>
                <a:lnTo>
                  <a:pt x="0" y="2016479"/>
                </a:lnTo>
                <a:lnTo>
                  <a:pt x="0" y="0"/>
                </a:lnTo>
                <a:close/>
              </a:path>
            </a:pathLst>
          </a:custGeom>
          <a:blipFill>
            <a:blip r:embed="rId24"/>
            <a:stretch>
              <a:fillRect l="-445" r="-445" b="-2825"/>
            </a:stretch>
          </a:blipFill>
        </p:spPr>
        <p:txBody>
          <a:bodyPr/>
          <a:lstStyle/>
          <a:p>
            <a:endParaRPr lang="en-GB"/>
          </a:p>
        </p:txBody>
      </p:sp>
      <p:sp>
        <p:nvSpPr>
          <p:cNvPr id="46" name="TextBox 46"/>
          <p:cNvSpPr txBox="1"/>
          <p:nvPr/>
        </p:nvSpPr>
        <p:spPr>
          <a:xfrm>
            <a:off x="13743407" y="8603161"/>
            <a:ext cx="1926174" cy="1129303"/>
          </a:xfrm>
          <a:prstGeom prst="rect">
            <a:avLst/>
          </a:prstGeom>
        </p:spPr>
        <p:txBody>
          <a:bodyPr lIns="0" tIns="0" rIns="0" bIns="0" rtlCol="0" anchor="t">
            <a:spAutoFit/>
          </a:bodyPr>
          <a:lstStyle/>
          <a:p>
            <a:pPr algn="ctr">
              <a:lnSpc>
                <a:spcPts val="8723"/>
              </a:lnSpc>
            </a:pPr>
            <a:r>
              <a:rPr lang="en-US" sz="6231" b="1">
                <a:solidFill>
                  <a:srgbClr val="142143"/>
                </a:solidFill>
                <a:latin typeface="Poppins Bold"/>
                <a:ea typeface="Poppins Bold"/>
                <a:cs typeface="Poppins Bold"/>
                <a:sym typeface="Poppins Bold"/>
              </a:rPr>
              <a:t>April</a:t>
            </a:r>
          </a:p>
        </p:txBody>
      </p:sp>
      <p:sp>
        <p:nvSpPr>
          <p:cNvPr id="47" name="TextBox 47"/>
          <p:cNvSpPr txBox="1"/>
          <p:nvPr/>
        </p:nvSpPr>
        <p:spPr>
          <a:xfrm>
            <a:off x="11242042" y="748584"/>
            <a:ext cx="317379" cy="355430"/>
          </a:xfrm>
          <a:prstGeom prst="rect">
            <a:avLst/>
          </a:prstGeom>
        </p:spPr>
        <p:txBody>
          <a:bodyPr lIns="0" tIns="0" rIns="0" bIns="0" rtlCol="0" anchor="t">
            <a:spAutoFit/>
          </a:bodyPr>
          <a:lstStyle/>
          <a:p>
            <a:pPr algn="ctr">
              <a:lnSpc>
                <a:spcPts val="1312"/>
              </a:lnSpc>
            </a:pPr>
            <a:r>
              <a:rPr lang="en-US" sz="1353">
                <a:solidFill>
                  <a:srgbClr val="000000"/>
                </a:solidFill>
                <a:latin typeface="Canva Student Font"/>
                <a:ea typeface="Canva Student Font"/>
                <a:cs typeface="Canva Student Font"/>
                <a:sym typeface="Canva Student Font"/>
              </a:rPr>
              <a:t>FOOD</a:t>
            </a:r>
          </a:p>
          <a:p>
            <a:pPr algn="ctr">
              <a:lnSpc>
                <a:spcPts val="1312"/>
              </a:lnSpc>
            </a:pPr>
            <a:r>
              <a:rPr lang="en-US" sz="1353">
                <a:solidFill>
                  <a:srgbClr val="000000"/>
                </a:solidFill>
                <a:latin typeface="Canva Student Font"/>
                <a:ea typeface="Canva Student Font"/>
                <a:cs typeface="Canva Student Font"/>
                <a:sym typeface="Canva Student Font"/>
              </a:rPr>
              <a:t>BANK</a:t>
            </a:r>
          </a:p>
        </p:txBody>
      </p:sp>
      <p:sp>
        <p:nvSpPr>
          <p:cNvPr id="48" name="TextBox 48"/>
          <p:cNvSpPr txBox="1"/>
          <p:nvPr/>
        </p:nvSpPr>
        <p:spPr>
          <a:xfrm>
            <a:off x="655518" y="6433709"/>
            <a:ext cx="7796042" cy="34817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Open the doors of our heart.</a:t>
            </a:r>
          </a:p>
          <a:p>
            <a:pPr algn="l">
              <a:lnSpc>
                <a:spcPts val="3920"/>
              </a:lnSpc>
              <a:spcBef>
                <a:spcPct val="0"/>
              </a:spcBef>
            </a:pPr>
            <a:r>
              <a:rPr lang="en-US" sz="2800">
                <a:solidFill>
                  <a:srgbClr val="000000"/>
                </a:solidFill>
                <a:latin typeface="Poppins"/>
                <a:ea typeface="Poppins"/>
                <a:cs typeface="Poppins"/>
                <a:sym typeface="Poppins"/>
              </a:rPr>
              <a:t>Open the doors of welcome.</a:t>
            </a:r>
          </a:p>
          <a:p>
            <a:pPr algn="l">
              <a:lnSpc>
                <a:spcPts val="3920"/>
              </a:lnSpc>
              <a:spcBef>
                <a:spcPct val="0"/>
              </a:spcBef>
            </a:pPr>
            <a:r>
              <a:rPr lang="en-US" sz="2800">
                <a:solidFill>
                  <a:srgbClr val="000000"/>
                </a:solidFill>
                <a:latin typeface="Poppins"/>
                <a:ea typeface="Poppins"/>
                <a:cs typeface="Poppins"/>
                <a:sym typeface="Poppins"/>
              </a:rPr>
              <a:t>Open the doors of power.</a:t>
            </a:r>
          </a:p>
          <a:p>
            <a:pPr algn="l">
              <a:lnSpc>
                <a:spcPts val="3920"/>
              </a:lnSpc>
              <a:spcBef>
                <a:spcPct val="0"/>
              </a:spcBef>
            </a:pPr>
            <a:r>
              <a:rPr lang="en-US" sz="2800">
                <a:solidFill>
                  <a:srgbClr val="000000"/>
                </a:solidFill>
                <a:latin typeface="Poppins"/>
                <a:ea typeface="Poppins"/>
                <a:cs typeface="Poppins"/>
                <a:sym typeface="Poppins"/>
              </a:rPr>
              <a:t>Open the doors of our mind.</a:t>
            </a:r>
          </a:p>
          <a:p>
            <a:pPr algn="l">
              <a:lnSpc>
                <a:spcPts val="3920"/>
              </a:lnSpc>
              <a:spcBef>
                <a:spcPct val="0"/>
              </a:spcBef>
            </a:pPr>
            <a:r>
              <a:rPr lang="en-US" sz="2800">
                <a:solidFill>
                  <a:srgbClr val="000000"/>
                </a:solidFill>
                <a:latin typeface="Poppins"/>
                <a:ea typeface="Poppins"/>
                <a:cs typeface="Poppins"/>
                <a:sym typeface="Poppins"/>
              </a:rPr>
              <a:t>Open the doors to opportunity.</a:t>
            </a:r>
          </a:p>
          <a:p>
            <a:pPr algn="l">
              <a:lnSpc>
                <a:spcPts val="3920"/>
              </a:lnSpc>
              <a:spcBef>
                <a:spcPct val="0"/>
              </a:spcBef>
            </a:pPr>
            <a:r>
              <a:rPr lang="en-US" sz="2800">
                <a:solidFill>
                  <a:srgbClr val="000000"/>
                </a:solidFill>
                <a:latin typeface="Poppins"/>
                <a:ea typeface="Poppins"/>
                <a:cs typeface="Poppins"/>
                <a:sym typeface="Poppins"/>
              </a:rPr>
              <a:t>Amen.</a:t>
            </a:r>
          </a:p>
          <a:p>
            <a:pPr algn="l">
              <a:lnSpc>
                <a:spcPts val="3920"/>
              </a:lnSpc>
              <a:spcBef>
                <a:spcPct val="0"/>
              </a:spcBef>
            </a:pPr>
            <a:endParaRPr lang="en-US" sz="2800">
              <a:solidFill>
                <a:srgbClr val="000000"/>
              </a:solidFill>
              <a:latin typeface="Poppins"/>
              <a:ea typeface="Poppins"/>
              <a:cs typeface="Poppins"/>
              <a:sym typeface="Poppins"/>
            </a:endParaRPr>
          </a:p>
        </p:txBody>
      </p:sp>
      <p:sp>
        <p:nvSpPr>
          <p:cNvPr id="49" name="TextBox 49"/>
          <p:cNvSpPr txBox="1"/>
          <p:nvPr/>
        </p:nvSpPr>
        <p:spPr>
          <a:xfrm>
            <a:off x="605442" y="2227898"/>
            <a:ext cx="5258654" cy="566420"/>
          </a:xfrm>
          <a:prstGeom prst="rect">
            <a:avLst/>
          </a:prstGeom>
        </p:spPr>
        <p:txBody>
          <a:bodyPr lIns="0" tIns="0" rIns="0" bIns="0" rtlCol="0" anchor="t">
            <a:spAutoFit/>
          </a:bodyPr>
          <a:lstStyle/>
          <a:p>
            <a:pPr algn="l">
              <a:lnSpc>
                <a:spcPts val="4480"/>
              </a:lnSpc>
            </a:pPr>
            <a:r>
              <a:rPr lang="en-US" sz="3200" b="1">
                <a:solidFill>
                  <a:srgbClr val="142143"/>
                </a:solidFill>
                <a:latin typeface="Poppins Bold"/>
                <a:ea typeface="Poppins Bold"/>
                <a:cs typeface="Poppins Bold"/>
                <a:sym typeface="Poppins Bold"/>
              </a:rPr>
              <a:t>Open the door of Healing</a:t>
            </a:r>
          </a:p>
        </p:txBody>
      </p:sp>
      <p:sp>
        <p:nvSpPr>
          <p:cNvPr id="50" name="TextBox 50"/>
          <p:cNvSpPr txBox="1"/>
          <p:nvPr/>
        </p:nvSpPr>
        <p:spPr>
          <a:xfrm>
            <a:off x="605442" y="2982464"/>
            <a:ext cx="7812899" cy="2986405"/>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Poppins"/>
                <a:ea typeface="Poppins"/>
                <a:cs typeface="Poppins"/>
                <a:sym typeface="Poppins"/>
              </a:rPr>
              <a:t>Let us pray for healing and strength for all those who are sick at this time. Bless those who are taking care of them at home, in hospitals and in the community. May those who feel alone know that you are with them during this time of need.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1789</Words>
  <Application>Microsoft Office PowerPoint</Application>
  <PresentationFormat>Custom</PresentationFormat>
  <Paragraphs>208</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Canva Student Font</vt:lpstr>
      <vt:lpstr>Calibri</vt:lpstr>
      <vt:lpstr>Poppins</vt:lpstr>
      <vt:lpstr>Poppins Bold</vt:lpstr>
      <vt:lpstr>Paalalabas Condensed</vt:lpstr>
      <vt:lpstr>Comic Sans Bold</vt:lpstr>
      <vt:lpstr>Placard Next Compressed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of Jubilee SVP Prayer &amp; Action</dc:title>
  <cp:lastModifiedBy>Amy Fitzgerald</cp:lastModifiedBy>
  <cp:revision>2</cp:revision>
  <dcterms:created xsi:type="dcterms:W3CDTF">2006-08-16T00:00:00Z</dcterms:created>
  <dcterms:modified xsi:type="dcterms:W3CDTF">2024-10-28T09:33:31Z</dcterms:modified>
  <dc:identifier>DAGRqmr8UNc</dc:identifier>
</cp:coreProperties>
</file>