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Poppins Bold" charset="1" panose="00000800000000000000"/>
      <p:regular r:id="rId20"/>
    </p:embeddedFont>
    <p:embeddedFont>
      <p:font typeface="Poppins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jpe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0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-2493503" y="1488639"/>
            <a:ext cx="22545138" cy="15020698"/>
          </a:xfrm>
          <a:custGeom>
            <a:avLst/>
            <a:gdLst/>
            <a:ahLst/>
            <a:cxnLst/>
            <a:rect r="r" b="b" t="t" l="l"/>
            <a:pathLst>
              <a:path h="15020698" w="22545138">
                <a:moveTo>
                  <a:pt x="0" y="0"/>
                </a:moveTo>
                <a:lnTo>
                  <a:pt x="22545138" y="0"/>
                </a:lnTo>
                <a:lnTo>
                  <a:pt x="22545138" y="15020698"/>
                </a:lnTo>
                <a:lnTo>
                  <a:pt x="0" y="15020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68962" y="826955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791200" y="1324295"/>
            <a:ext cx="9455409" cy="746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55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Prayer for Pope Leo XIV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659809" y="2515783"/>
            <a:ext cx="8743570" cy="7701595"/>
          </a:xfrm>
          <a:custGeom>
            <a:avLst/>
            <a:gdLst/>
            <a:ahLst/>
            <a:cxnLst/>
            <a:rect r="r" b="b" t="t" l="l"/>
            <a:pathLst>
              <a:path h="7701595" w="8743570">
                <a:moveTo>
                  <a:pt x="0" y="0"/>
                </a:moveTo>
                <a:lnTo>
                  <a:pt x="8743569" y="0"/>
                </a:lnTo>
                <a:lnTo>
                  <a:pt x="8743569" y="7701595"/>
                </a:lnTo>
                <a:lnTo>
                  <a:pt x="0" y="7701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103" t="0" r="-16103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14164" y="3531617"/>
            <a:ext cx="10370309" cy="494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🫶 </a:t>
            </a:r>
            <a:r>
              <a:rPr lang="en-US" sz="3999" b="true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Lead with love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– Even as Pope, he wants to stay close to the people</a:t>
            </a:r>
          </a:p>
          <a:p>
            <a:pPr algn="l">
              <a:lnSpc>
                <a:spcPts val="5599"/>
              </a:lnSpc>
            </a:pP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Pope Leo reminds us that being a Vincentian isn't just for one place or time — it’s a way of life, wherever we are.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79874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prayer for the Church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773831" y="2129878"/>
            <a:ext cx="6514169" cy="8361549"/>
          </a:xfrm>
          <a:custGeom>
            <a:avLst/>
            <a:gdLst/>
            <a:ahLst/>
            <a:cxnLst/>
            <a:rect r="r" b="b" t="t" l="l"/>
            <a:pathLst>
              <a:path h="8361549" w="6514169">
                <a:moveTo>
                  <a:pt x="0" y="0"/>
                </a:moveTo>
                <a:lnTo>
                  <a:pt x="6514169" y="0"/>
                </a:lnTo>
                <a:lnTo>
                  <a:pt x="6514169" y="8361549"/>
                </a:lnTo>
                <a:lnTo>
                  <a:pt x="0" y="8361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59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68962" y="826955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526178" y="1021803"/>
            <a:ext cx="9102609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Let us pray...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286396"/>
            <a:ext cx="10018156" cy="635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Creator 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God,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You surprise us again and again. You see not as the world sees.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Where we look for power, You look for hearts ready to serve.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Where we value titles, You honour compassion.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8068962" y="826955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17332" y="2585076"/>
            <a:ext cx="7870668" cy="7701924"/>
          </a:xfrm>
          <a:custGeom>
            <a:avLst/>
            <a:gdLst/>
            <a:ahLst/>
            <a:cxnLst/>
            <a:rect r="r" b="b" t="t" l="l"/>
            <a:pathLst>
              <a:path h="7701924" w="7870668">
                <a:moveTo>
                  <a:pt x="0" y="0"/>
                </a:moveTo>
                <a:lnTo>
                  <a:pt x="7870668" y="0"/>
                </a:lnTo>
                <a:lnTo>
                  <a:pt x="7870668" y="7701924"/>
                </a:lnTo>
                <a:lnTo>
                  <a:pt x="0" y="77019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096" t="0" r="-18169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09944" y="2963747"/>
            <a:ext cx="9252182" cy="5951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This week,</a:t>
            </a: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the Church welcomes a new shepherd — Pope Leo XIV.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His name wasn’t on anyone’s list. His past was quiet, his path unexpected.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And yet—You saw his heart. You called him forward to lead with love.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26178" y="1021803"/>
            <a:ext cx="9102609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Let us pray...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773831" y="2129878"/>
            <a:ext cx="6514169" cy="8361549"/>
          </a:xfrm>
          <a:custGeom>
            <a:avLst/>
            <a:gdLst/>
            <a:ahLst/>
            <a:cxnLst/>
            <a:rect r="r" b="b" t="t" l="l"/>
            <a:pathLst>
              <a:path h="8361549" w="6514169">
                <a:moveTo>
                  <a:pt x="0" y="0"/>
                </a:moveTo>
                <a:lnTo>
                  <a:pt x="6514169" y="0"/>
                </a:lnTo>
                <a:lnTo>
                  <a:pt x="6514169" y="8361549"/>
                </a:lnTo>
                <a:lnTo>
                  <a:pt x="0" y="8361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59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68962" y="826955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09944" y="2963747"/>
            <a:ext cx="9252182" cy="5208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As Vincentians, we</a:t>
            </a: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are reminded: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You call us not because we are great, but because we are willing.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You work through listening hearts and generous hands.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You are found in the poor, the hidden, the overlooked.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26178" y="1021803"/>
            <a:ext cx="9102609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Let us pray...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773831" y="2129878"/>
            <a:ext cx="6514169" cy="8361549"/>
          </a:xfrm>
          <a:custGeom>
            <a:avLst/>
            <a:gdLst/>
            <a:ahLst/>
            <a:cxnLst/>
            <a:rect r="r" b="b" t="t" l="l"/>
            <a:pathLst>
              <a:path h="8361549" w="6514169">
                <a:moveTo>
                  <a:pt x="0" y="0"/>
                </a:moveTo>
                <a:lnTo>
                  <a:pt x="6514169" y="0"/>
                </a:lnTo>
                <a:lnTo>
                  <a:pt x="6514169" y="8361549"/>
                </a:lnTo>
                <a:lnTo>
                  <a:pt x="0" y="8361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59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68962" y="826955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09944" y="2963747"/>
            <a:ext cx="9252182" cy="5208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Lord, help</a:t>
            </a: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us see as You see.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Stretch our sight. Slow our hearts.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Teach us to trust Your way—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and to serve, like Pope Leo, with humility and courage.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Amen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26178" y="1021803"/>
            <a:ext cx="9102609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Let us pray...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302860" y="2118458"/>
            <a:ext cx="8743570" cy="8168542"/>
          </a:xfrm>
          <a:custGeom>
            <a:avLst/>
            <a:gdLst/>
            <a:ahLst/>
            <a:cxnLst/>
            <a:rect r="r" b="b" t="t" l="l"/>
            <a:pathLst>
              <a:path h="8168542" w="8743570">
                <a:moveTo>
                  <a:pt x="0" y="0"/>
                </a:moveTo>
                <a:lnTo>
                  <a:pt x="8743570" y="0"/>
                </a:lnTo>
                <a:lnTo>
                  <a:pt x="8743570" y="8168542"/>
                </a:lnTo>
                <a:lnTo>
                  <a:pt x="0" y="816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111" t="0" r="-20111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2802939"/>
            <a:ext cx="8788257" cy="668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On 8th May 2025, the Church announced something historic:</a:t>
            </a:r>
          </a:p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Cardinal Robert Francis Prevost </a:t>
            </a: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had been chosen as our new Pope.</a:t>
            </a:r>
          </a:p>
          <a:p>
            <a:pPr algn="l">
              <a:lnSpc>
                <a:spcPts val="5320"/>
              </a:lnSpc>
              <a:spcBef>
                <a:spcPct val="0"/>
              </a:spcBef>
            </a:pPr>
          </a:p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He took the name </a:t>
            </a: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Pope </a:t>
            </a:r>
            <a:r>
              <a:rPr lang="en-US" b="true" sz="3800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Leo XIV</a:t>
            </a: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– the first-ever Pope from</a:t>
            </a: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the USA and the first from the Augustinian order.</a:t>
            </a:r>
          </a:p>
          <a:p>
            <a:pPr algn="l">
              <a:lnSpc>
                <a:spcPts val="5320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1773831" y="940533"/>
            <a:ext cx="6994065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Pope Leo XIV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26672" y="2907622"/>
            <a:ext cx="12033768" cy="687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9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Pope Leo was born in Chicago, USA, but spent many years living in Peru as a missionary, helping people in poor and remote communities</a:t>
            </a:r>
          </a:p>
          <a:p>
            <a:pPr algn="l">
              <a:lnSpc>
                <a:spcPts val="5459"/>
              </a:lnSpc>
            </a:pPr>
          </a:p>
          <a:p>
            <a:pPr algn="l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He speaks lots of different language</a:t>
            </a:r>
            <a:r>
              <a:rPr lang="en-US" sz="39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s – English, Spanish, Italian, French and Portuguese!</a:t>
            </a:r>
          </a:p>
          <a:p>
            <a:pPr algn="l">
              <a:lnSpc>
                <a:spcPts val="5459"/>
              </a:lnSpc>
              <a:spcBef>
                <a:spcPct val="0"/>
              </a:spcBef>
            </a:pPr>
          </a:p>
          <a:p>
            <a:pPr algn="l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Before becoming Pope, he worked closely with bishops around the world, helping them to lead with faith and justice.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821759" y="2515783"/>
            <a:ext cx="7797182" cy="7771217"/>
          </a:xfrm>
          <a:custGeom>
            <a:avLst/>
            <a:gdLst/>
            <a:ahLst/>
            <a:cxnLst/>
            <a:rect r="r" b="b" t="t" l="l"/>
            <a:pathLst>
              <a:path h="7771217" w="7797182">
                <a:moveTo>
                  <a:pt x="0" y="0"/>
                </a:moveTo>
                <a:lnTo>
                  <a:pt x="7797181" y="0"/>
                </a:lnTo>
                <a:lnTo>
                  <a:pt x="7797181" y="7771217"/>
                </a:lnTo>
                <a:lnTo>
                  <a:pt x="0" y="7771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9317" t="0" r="-17868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876674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Worldwide Church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67900" y="2590929"/>
            <a:ext cx="16746251" cy="635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Pope Leo XIV is the first-ever pope from the US to lead the Church, and the first pope from the Augustinian order.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The Augustinian order is a religious community that follows the teachings of St Augustine. Their main values are: 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✨ </a:t>
            </a:r>
            <a:r>
              <a:rPr lang="en-US" b="true" sz="3999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Unity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– living and working together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🕊️ </a:t>
            </a:r>
            <a:r>
              <a:rPr lang="en-US" b="true" sz="3999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Truth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– searching for what’s real and right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💙 </a:t>
            </a:r>
            <a:r>
              <a:rPr lang="en-US" b="true" sz="3999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Charity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– showing love, especially to those most in need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659932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Unity, Truth and Charity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44430" y="2515783"/>
            <a:ext cx="8743570" cy="7701595"/>
          </a:xfrm>
          <a:custGeom>
            <a:avLst/>
            <a:gdLst/>
            <a:ahLst/>
            <a:cxnLst/>
            <a:rect r="r" b="b" t="t" l="l"/>
            <a:pathLst>
              <a:path h="7701595" w="8743570">
                <a:moveTo>
                  <a:pt x="0" y="0"/>
                </a:moveTo>
                <a:lnTo>
                  <a:pt x="8743570" y="0"/>
                </a:lnTo>
                <a:lnTo>
                  <a:pt x="8743570" y="7701595"/>
                </a:lnTo>
                <a:lnTo>
                  <a:pt x="0" y="7701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103" t="0" r="-16103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28270" y="4309180"/>
            <a:ext cx="8160669" cy="5182025"/>
          </a:xfrm>
          <a:custGeom>
            <a:avLst/>
            <a:gdLst/>
            <a:ahLst/>
            <a:cxnLst/>
            <a:rect r="r" b="b" t="t" l="l"/>
            <a:pathLst>
              <a:path h="5182025" w="8160669">
                <a:moveTo>
                  <a:pt x="0" y="0"/>
                </a:moveTo>
                <a:lnTo>
                  <a:pt x="8160669" y="0"/>
                </a:lnTo>
                <a:lnTo>
                  <a:pt x="8160669" y="5182025"/>
                </a:lnTo>
                <a:lnTo>
                  <a:pt x="0" y="51820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8270" y="2641172"/>
            <a:ext cx="8515730" cy="142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In his first speech as Pope, he said: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79874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prayer for the Church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67661" y="4762177"/>
            <a:ext cx="6512214" cy="4315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Church that always seeks peace, that always seeks charity, that always seeks to be close, especially to those who suffer.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44430" y="2515783"/>
            <a:ext cx="8743570" cy="7701595"/>
          </a:xfrm>
          <a:custGeom>
            <a:avLst/>
            <a:gdLst/>
            <a:ahLst/>
            <a:cxnLst/>
            <a:rect r="r" b="b" t="t" l="l"/>
            <a:pathLst>
              <a:path h="7701595" w="8743570">
                <a:moveTo>
                  <a:pt x="0" y="0"/>
                </a:moveTo>
                <a:lnTo>
                  <a:pt x="8743570" y="0"/>
                </a:lnTo>
                <a:lnTo>
                  <a:pt x="8743570" y="7701595"/>
                </a:lnTo>
                <a:lnTo>
                  <a:pt x="0" y="7701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103" t="0" r="-16103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28270" y="3836105"/>
            <a:ext cx="8515730" cy="494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That sounds just like the Vincentian mission – being close to people in need, turning concern into action, and building peace through kindness and service.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79874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prayer for the Church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080253" y="2341916"/>
            <a:ext cx="7207747" cy="7945084"/>
          </a:xfrm>
          <a:custGeom>
            <a:avLst/>
            <a:gdLst/>
            <a:ahLst/>
            <a:cxnLst/>
            <a:rect r="r" b="b" t="t" l="l"/>
            <a:pathLst>
              <a:path h="7945084" w="7207747">
                <a:moveTo>
                  <a:pt x="0" y="0"/>
                </a:moveTo>
                <a:lnTo>
                  <a:pt x="7207747" y="0"/>
                </a:lnTo>
                <a:lnTo>
                  <a:pt x="7207747" y="7945084"/>
                </a:lnTo>
                <a:lnTo>
                  <a:pt x="0" y="7945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4621" t="0" r="-158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2341" y="3113608"/>
            <a:ext cx="9964620" cy="635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Pope Leo XIV has already shown us that:</a:t>
            </a:r>
          </a:p>
          <a:p>
            <a:pPr algn="l">
              <a:lnSpc>
                <a:spcPts val="5599"/>
              </a:lnSpc>
            </a:p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💭 </a:t>
            </a:r>
            <a:r>
              <a:rPr lang="en-US" sz="3999" b="true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Listening matters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 – He believes in listening deeply before making decisions, like we do when we meet people where they are.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79874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prayer for the Church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659809" y="2515783"/>
            <a:ext cx="8743570" cy="7701595"/>
          </a:xfrm>
          <a:custGeom>
            <a:avLst/>
            <a:gdLst/>
            <a:ahLst/>
            <a:cxnLst/>
            <a:rect r="r" b="b" t="t" l="l"/>
            <a:pathLst>
              <a:path h="7701595" w="8743570">
                <a:moveTo>
                  <a:pt x="0" y="0"/>
                </a:moveTo>
                <a:lnTo>
                  <a:pt x="8743569" y="0"/>
                </a:lnTo>
                <a:lnTo>
                  <a:pt x="8743569" y="7701595"/>
                </a:lnTo>
                <a:lnTo>
                  <a:pt x="0" y="7701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182" t="0" r="-16182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2341" y="4227083"/>
            <a:ext cx="9732797" cy="353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✈️</a:t>
            </a:r>
            <a:r>
              <a:rPr lang="en-US" sz="3999" b="true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 Go where the need is 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– He left his home to serve others in Peru. That’s Vincentian!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79874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prayer for the Church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21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43163" y="-4956861"/>
            <a:ext cx="17436916" cy="20200722"/>
            <a:chOff x="0" y="0"/>
            <a:chExt cx="23249222" cy="26934297"/>
          </a:xfrm>
        </p:grpSpPr>
        <p:grpSp>
          <p:nvGrpSpPr>
            <p:cNvPr name="Group 3" id="3"/>
            <p:cNvGrpSpPr/>
            <p:nvPr/>
          </p:nvGrpSpPr>
          <p:grpSpPr>
            <a:xfrm rot="2021920">
              <a:off x="8502359" y="-2126681"/>
              <a:ext cx="1779289" cy="31187659"/>
              <a:chOff x="0" y="0"/>
              <a:chExt cx="1085826" cy="1903253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56AFD8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2021920">
              <a:off x="12967574" y="-2126681"/>
              <a:ext cx="1779289" cy="31187659"/>
              <a:chOff x="0" y="0"/>
              <a:chExt cx="1085826" cy="190325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E9429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2021920">
              <a:off x="10723788" y="-2126681"/>
              <a:ext cx="1779289" cy="31187659"/>
              <a:chOff x="0" y="0"/>
              <a:chExt cx="1085826" cy="190325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5826" cy="19032536"/>
              </a:xfrm>
              <a:custGeom>
                <a:avLst/>
                <a:gdLst/>
                <a:ahLst/>
                <a:cxnLst/>
                <a:rect r="r" b="b" t="t" l="l"/>
                <a:pathLst>
                  <a:path h="19032536" w="1085826">
                    <a:moveTo>
                      <a:pt x="0" y="0"/>
                    </a:moveTo>
                    <a:lnTo>
                      <a:pt x="1085826" y="0"/>
                    </a:lnTo>
                    <a:lnTo>
                      <a:pt x="1085826" y="19032536"/>
                    </a:lnTo>
                    <a:lnTo>
                      <a:pt x="0" y="19032536"/>
                    </a:lnTo>
                    <a:close/>
                  </a:path>
                </a:pathLst>
              </a:custGeom>
              <a:solidFill>
                <a:srgbClr val="67C8F4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43847" y="112789"/>
            <a:ext cx="3831448" cy="1325733"/>
          </a:xfrm>
          <a:custGeom>
            <a:avLst/>
            <a:gdLst/>
            <a:ahLst/>
            <a:cxnLst/>
            <a:rect r="r" b="b" t="t" l="l"/>
            <a:pathLst>
              <a:path h="1325733" w="3831448">
                <a:moveTo>
                  <a:pt x="0" y="0"/>
                </a:moveTo>
                <a:lnTo>
                  <a:pt x="3831448" y="0"/>
                </a:lnTo>
                <a:lnTo>
                  <a:pt x="3831448" y="1325733"/>
                </a:lnTo>
                <a:lnTo>
                  <a:pt x="0" y="1325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889540" y="1706016"/>
            <a:ext cx="20704592" cy="8580984"/>
            <a:chOff x="0" y="0"/>
            <a:chExt cx="5453061" cy="22600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3061" cy="2260012"/>
            </a:xfrm>
            <a:custGeom>
              <a:avLst/>
              <a:gdLst/>
              <a:ahLst/>
              <a:cxnLst/>
              <a:rect r="r" b="b" t="t" l="l"/>
              <a:pathLst>
                <a:path h="2260012" w="5453061">
                  <a:moveTo>
                    <a:pt x="0" y="0"/>
                  </a:moveTo>
                  <a:lnTo>
                    <a:pt x="5453061" y="0"/>
                  </a:lnTo>
                  <a:lnTo>
                    <a:pt x="5453061" y="2260012"/>
                  </a:lnTo>
                  <a:lnTo>
                    <a:pt x="0" y="2260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453061" cy="232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9776253" y="2312939"/>
            <a:ext cx="8743570" cy="7974061"/>
          </a:xfrm>
          <a:custGeom>
            <a:avLst/>
            <a:gdLst/>
            <a:ahLst/>
            <a:cxnLst/>
            <a:rect r="r" b="b" t="t" l="l"/>
            <a:pathLst>
              <a:path h="7974061" w="8743570">
                <a:moveTo>
                  <a:pt x="0" y="0"/>
                </a:moveTo>
                <a:lnTo>
                  <a:pt x="8743569" y="0"/>
                </a:lnTo>
                <a:lnTo>
                  <a:pt x="8743569" y="7974061"/>
                </a:lnTo>
                <a:lnTo>
                  <a:pt x="0" y="797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164" t="0" r="-31164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411900" y="757662"/>
            <a:ext cx="14207040" cy="1758121"/>
          </a:xfrm>
          <a:custGeom>
            <a:avLst/>
            <a:gdLst/>
            <a:ahLst/>
            <a:cxnLst/>
            <a:rect r="r" b="b" t="t" l="l"/>
            <a:pathLst>
              <a:path h="1758121" w="14207040">
                <a:moveTo>
                  <a:pt x="0" y="0"/>
                </a:moveTo>
                <a:lnTo>
                  <a:pt x="14207040" y="0"/>
                </a:lnTo>
                <a:lnTo>
                  <a:pt x="14207040" y="1758121"/>
                </a:lnTo>
                <a:lnTo>
                  <a:pt x="0" y="1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30075" y="3769494"/>
            <a:ext cx="7936175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💬 </a:t>
            </a:r>
            <a:r>
              <a:rPr lang="en-US" sz="3999" b="true">
                <a:solidFill>
                  <a:srgbClr val="142143"/>
                </a:solidFill>
                <a:latin typeface="Poppins Bold"/>
                <a:ea typeface="Poppins Bold"/>
                <a:cs typeface="Poppins Bold"/>
                <a:sym typeface="Poppins Bold"/>
              </a:rPr>
              <a:t>Speak up for the poor </a:t>
            </a:r>
            <a:r>
              <a:rPr lang="en-US" sz="3999">
                <a:solidFill>
                  <a:srgbClr val="142143"/>
                </a:solidFill>
                <a:latin typeface="Poppins"/>
                <a:ea typeface="Poppins"/>
                <a:cs typeface="Poppins"/>
                <a:sym typeface="Poppins"/>
              </a:rPr>
              <a:t>– His whole life has been about standing with people who are suffering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79874" y="952510"/>
            <a:ext cx="1107109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prayer for the Church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DAGm9lzdIHk</dc:identifier>
  <dcterms:modified xsi:type="dcterms:W3CDTF">2011-08-01T06:04:30Z</dcterms:modified>
  <cp:revision>1</cp:revision>
  <dc:title>Pope Leo XIV</dc:title>
</cp:coreProperties>
</file>