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IBM Plex Mono" charset="1" panose="020B0509050203000203"/>
      <p:regular r:id="rId26"/>
    </p:embeddedFont>
    <p:embeddedFont>
      <p:font typeface="IBM Plex Mono Bold" charset="1" panose="020B0809050203000203"/>
      <p:regular r:id="rId27"/>
    </p:embeddedFont>
    <p:embeddedFont>
      <p:font typeface="IBM Plex Mono Bold Italics" charset="1" panose="020B0809050203000203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6.png" Type="http://schemas.openxmlformats.org/officeDocument/2006/relationships/image"/><Relationship Id="rId4" Target="../media/image3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2.pn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png" Type="http://schemas.openxmlformats.org/officeDocument/2006/relationships/image"/><Relationship Id="rId4" Target="../media/image19.jpeg" Type="http://schemas.openxmlformats.org/officeDocument/2006/relationships/image"/><Relationship Id="rId5" Target="../media/VAE8cxgY80w.mp4" Type="http://schemas.openxmlformats.org/officeDocument/2006/relationships/video"/><Relationship Id="rId6" Target="../media/VAE8cxgY80w.mp4" Type="http://schemas.microsoft.com/office/2007/relationships/media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.jpeg" Type="http://schemas.openxmlformats.org/officeDocument/2006/relationships/image"/><Relationship Id="rId4" Target="../media/VAGyA8AuSPo.mp4" Type="http://schemas.openxmlformats.org/officeDocument/2006/relationships/video"/><Relationship Id="rId5" Target="../media/VAGyA8AuSPo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1321692" y="-1298068"/>
            <a:ext cx="20931383" cy="12509772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0">
            <a:off x="13382188" y="446214"/>
            <a:ext cx="4483222" cy="2014822"/>
          </a:xfrm>
          <a:custGeom>
            <a:avLst/>
            <a:gdLst/>
            <a:ahLst/>
            <a:cxnLst/>
            <a:rect r="r" b="b" t="t" l="l"/>
            <a:pathLst>
              <a:path h="2014822" w="4483222">
                <a:moveTo>
                  <a:pt x="0" y="0"/>
                </a:moveTo>
                <a:lnTo>
                  <a:pt x="4483222" y="0"/>
                </a:lnTo>
                <a:lnTo>
                  <a:pt x="4483222" y="2014822"/>
                </a:lnTo>
                <a:lnTo>
                  <a:pt x="0" y="2014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79765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1350500" y="-2885121"/>
            <a:ext cx="21678234" cy="15310253"/>
          </a:xfrm>
          <a:custGeom>
            <a:avLst/>
            <a:gdLst/>
            <a:ahLst/>
            <a:cxnLst/>
            <a:rect r="r" b="b" t="t" l="l"/>
            <a:pathLst>
              <a:path h="15310253" w="21678234">
                <a:moveTo>
                  <a:pt x="0" y="0"/>
                </a:moveTo>
                <a:lnTo>
                  <a:pt x="21678233" y="0"/>
                </a:lnTo>
                <a:lnTo>
                  <a:pt x="21678233" y="15310253"/>
                </a:lnTo>
                <a:lnTo>
                  <a:pt x="0" y="15310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312725"/>
            <a:ext cx="7520650" cy="3889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25"/>
              </a:lnSpc>
            </a:pP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When you</a:t>
            </a: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hear the word </a:t>
            </a:r>
            <a:r>
              <a:rPr lang="en-US" sz="4418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leader,</a:t>
            </a: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what picture comes to mind? What does our world understand of the word?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1350500" y="-2885121"/>
            <a:ext cx="21678234" cy="15310253"/>
          </a:xfrm>
          <a:custGeom>
            <a:avLst/>
            <a:gdLst/>
            <a:ahLst/>
            <a:cxnLst/>
            <a:rect r="r" b="b" t="t" l="l"/>
            <a:pathLst>
              <a:path h="15310253" w="21678234">
                <a:moveTo>
                  <a:pt x="0" y="0"/>
                </a:moveTo>
                <a:lnTo>
                  <a:pt x="21678233" y="0"/>
                </a:lnTo>
                <a:lnTo>
                  <a:pt x="21678233" y="15310253"/>
                </a:lnTo>
                <a:lnTo>
                  <a:pt x="0" y="15310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312725"/>
            <a:ext cx="7591596" cy="3889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25"/>
              </a:lnSpc>
            </a:pP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When you</a:t>
            </a: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hear the word </a:t>
            </a:r>
            <a:r>
              <a:rPr lang="en-US" sz="4418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leader,</a:t>
            </a: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what picture comes to mind? What does our world understand of the word?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37751" y="6113048"/>
            <a:ext cx="16944631" cy="3624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90"/>
              </a:lnSpc>
            </a:pP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The Vincentian way</a:t>
            </a: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— and the example of Ble</a:t>
            </a: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sse</a:t>
            </a: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d</a:t>
            </a: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Pi</a:t>
            </a: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er</a:t>
            </a: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Giorgio Frassati —</a:t>
            </a: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flips that world picture upside down. Leadership isn’t about being above others; it’s about getting low enough to serve.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039836" y="289103"/>
            <a:ext cx="6575363" cy="6575363"/>
          </a:xfrm>
          <a:custGeom>
            <a:avLst/>
            <a:gdLst/>
            <a:ahLst/>
            <a:cxnLst/>
            <a:rect r="r" b="b" t="t" l="l"/>
            <a:pathLst>
              <a:path h="6575363" w="6575363">
                <a:moveTo>
                  <a:pt x="0" y="0"/>
                </a:moveTo>
                <a:lnTo>
                  <a:pt x="6575363" y="0"/>
                </a:lnTo>
                <a:lnTo>
                  <a:pt x="6575363" y="6575363"/>
                </a:lnTo>
                <a:lnTo>
                  <a:pt x="0" y="6575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819206">
            <a:off x="638031" y="-1785971"/>
            <a:ext cx="21952530" cy="15503975"/>
          </a:xfrm>
          <a:custGeom>
            <a:avLst/>
            <a:gdLst/>
            <a:ahLst/>
            <a:cxnLst/>
            <a:rect r="r" b="b" t="t" l="l"/>
            <a:pathLst>
              <a:path h="15503975" w="21952530">
                <a:moveTo>
                  <a:pt x="0" y="0"/>
                </a:moveTo>
                <a:lnTo>
                  <a:pt x="21952530" y="0"/>
                </a:lnTo>
                <a:lnTo>
                  <a:pt x="21952530" y="15503975"/>
                </a:lnTo>
                <a:lnTo>
                  <a:pt x="0" y="1550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205719" y="-684615"/>
            <a:ext cx="14881853" cy="7099884"/>
          </a:xfrm>
          <a:custGeom>
            <a:avLst/>
            <a:gdLst/>
            <a:ahLst/>
            <a:cxnLst/>
            <a:rect r="r" b="b" t="t" l="l"/>
            <a:pathLst>
              <a:path h="7099884" w="14881853">
                <a:moveTo>
                  <a:pt x="0" y="0"/>
                </a:moveTo>
                <a:lnTo>
                  <a:pt x="14881853" y="0"/>
                </a:lnTo>
                <a:lnTo>
                  <a:pt x="14881853" y="7099884"/>
                </a:lnTo>
                <a:lnTo>
                  <a:pt x="0" y="70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073998" y="615730"/>
            <a:ext cx="11185302" cy="4384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87"/>
              </a:lnSpc>
            </a:pPr>
            <a:r>
              <a:rPr lang="en-US" sz="49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Pier Giorgio was a student, a climber, a bit of a joker. But</a:t>
            </a:r>
            <a:r>
              <a:rPr lang="en-US" sz="49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here’s the remarkable thing: he</a:t>
            </a:r>
            <a:r>
              <a:rPr lang="en-US" sz="49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g</a:t>
            </a:r>
            <a:r>
              <a:rPr lang="en-US" sz="49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a</a:t>
            </a:r>
            <a:r>
              <a:rPr lang="en-US" sz="49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v</a:t>
            </a:r>
            <a:r>
              <a:rPr lang="en-US" sz="49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e his bus fare to someone poorer, then ran home so he wouldn’t be late.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60300" y="8273671"/>
            <a:ext cx="14002048" cy="1393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59"/>
              </a:lnSpc>
              <a:spcBef>
                <a:spcPct val="0"/>
              </a:spcBef>
            </a:pPr>
            <a:r>
              <a:rPr lang="en-US" b="true" sz="3154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Turn to the person next to you and finish this sentence:</a:t>
            </a:r>
          </a:p>
          <a:p>
            <a:pPr algn="l">
              <a:lnSpc>
                <a:spcPts val="3659"/>
              </a:lnSpc>
              <a:spcBef>
                <a:spcPct val="0"/>
              </a:spcBef>
            </a:pPr>
            <a:r>
              <a:rPr lang="en-US" sz="3154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If I had to run home because I gave my money away, </a:t>
            </a:r>
          </a:p>
          <a:p>
            <a:pPr algn="l">
              <a:lnSpc>
                <a:spcPts val="3659"/>
              </a:lnSpc>
              <a:spcBef>
                <a:spcPct val="0"/>
              </a:spcBef>
            </a:pPr>
            <a:r>
              <a:rPr lang="en-US" sz="3154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I would feel ______.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6894">
            <a:off x="-1081170" y="424430"/>
            <a:ext cx="21952530" cy="15503975"/>
          </a:xfrm>
          <a:custGeom>
            <a:avLst/>
            <a:gdLst/>
            <a:ahLst/>
            <a:cxnLst/>
            <a:rect r="r" b="b" t="t" l="l"/>
            <a:pathLst>
              <a:path h="15503975" w="21952530">
                <a:moveTo>
                  <a:pt x="0" y="0"/>
                </a:moveTo>
                <a:lnTo>
                  <a:pt x="21952531" y="0"/>
                </a:lnTo>
                <a:lnTo>
                  <a:pt x="21952531" y="15503975"/>
                </a:lnTo>
                <a:lnTo>
                  <a:pt x="0" y="1550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587155"/>
            <a:ext cx="7864405" cy="10903855"/>
          </a:xfrm>
          <a:custGeom>
            <a:avLst/>
            <a:gdLst/>
            <a:ahLst/>
            <a:cxnLst/>
            <a:rect r="r" b="b" t="t" l="l"/>
            <a:pathLst>
              <a:path h="10903855" w="7864405">
                <a:moveTo>
                  <a:pt x="0" y="0"/>
                </a:moveTo>
                <a:lnTo>
                  <a:pt x="7864405" y="0"/>
                </a:lnTo>
                <a:lnTo>
                  <a:pt x="7864405" y="10903854"/>
                </a:lnTo>
                <a:lnTo>
                  <a:pt x="0" y="10903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355771" y="615730"/>
            <a:ext cx="8903529" cy="5847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87"/>
              </a:lnSpc>
            </a:pPr>
            <a:r>
              <a:rPr lang="en-US" sz="49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Pier gives us a perfect example of leadership: seeing</a:t>
            </a:r>
            <a:r>
              <a:rPr lang="en-US" sz="49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Christ in the poor and acting quietly,</a:t>
            </a:r>
            <a:r>
              <a:rPr lang="en-US" sz="49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not for </a:t>
            </a:r>
            <a:r>
              <a:rPr lang="en-US" sz="49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attention, but through small, hidden choices made with real love.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399999">
            <a:off x="-3224278" y="-2973038"/>
            <a:ext cx="21952530" cy="15503975"/>
          </a:xfrm>
          <a:custGeom>
            <a:avLst/>
            <a:gdLst/>
            <a:ahLst/>
            <a:cxnLst/>
            <a:rect r="r" b="b" t="t" l="l"/>
            <a:pathLst>
              <a:path h="15503975" w="21952530">
                <a:moveTo>
                  <a:pt x="0" y="0"/>
                </a:moveTo>
                <a:lnTo>
                  <a:pt x="21952530" y="0"/>
                </a:lnTo>
                <a:lnTo>
                  <a:pt x="21952530" y="15503974"/>
                </a:lnTo>
                <a:lnTo>
                  <a:pt x="0" y="15503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808384" y="501430"/>
            <a:ext cx="8940975" cy="8785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2"/>
              </a:lnSpc>
            </a:pPr>
            <a:r>
              <a:rPr lang="en-US" sz="4189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Think for a moment:</a:t>
            </a:r>
          </a:p>
          <a:p>
            <a:pPr algn="l" marL="904421" indent="-452210" lvl="1">
              <a:lnSpc>
                <a:spcPts val="5822"/>
              </a:lnSpc>
              <a:buFont typeface="Arial"/>
              <a:buChar char="•"/>
            </a:pPr>
            <a:r>
              <a:rPr lang="en-US" sz="41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Have you ever invited someone to share in something good—maybe a prayer, a walk, or a meal?</a:t>
            </a:r>
          </a:p>
          <a:p>
            <a:pPr algn="l" marL="904421" indent="-452210" lvl="1">
              <a:lnSpc>
                <a:spcPts val="5822"/>
              </a:lnSpc>
              <a:buFont typeface="Arial"/>
              <a:buChar char="•"/>
            </a:pPr>
            <a:r>
              <a:rPr lang="en-US" sz="41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Have you given your time, your money, or your energy to help someone?</a:t>
            </a:r>
          </a:p>
          <a:p>
            <a:pPr algn="l" marL="904421" indent="-452210" lvl="1">
              <a:lnSpc>
                <a:spcPts val="5822"/>
              </a:lnSpc>
              <a:buFont typeface="Arial"/>
              <a:buChar char="•"/>
            </a:pPr>
            <a:r>
              <a:rPr lang="en-US" sz="41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Have you reached out to include</a:t>
            </a:r>
            <a:r>
              <a:rPr lang="en-US" sz="41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the person who often gets left out?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207698" y="1028700"/>
            <a:ext cx="10351698" cy="8229600"/>
          </a:xfrm>
          <a:custGeom>
            <a:avLst/>
            <a:gdLst/>
            <a:ahLst/>
            <a:cxnLst/>
            <a:rect r="r" b="b" t="t" l="l"/>
            <a:pathLst>
              <a:path h="8229600" w="10351698">
                <a:moveTo>
                  <a:pt x="0" y="0"/>
                </a:moveTo>
                <a:lnTo>
                  <a:pt x="10351698" y="0"/>
                </a:lnTo>
                <a:lnTo>
                  <a:pt x="103516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399999">
            <a:off x="-3224278" y="-2973038"/>
            <a:ext cx="21952530" cy="15503975"/>
          </a:xfrm>
          <a:custGeom>
            <a:avLst/>
            <a:gdLst/>
            <a:ahLst/>
            <a:cxnLst/>
            <a:rect r="r" b="b" t="t" l="l"/>
            <a:pathLst>
              <a:path h="15503975" w="21952530">
                <a:moveTo>
                  <a:pt x="0" y="0"/>
                </a:moveTo>
                <a:lnTo>
                  <a:pt x="21952530" y="0"/>
                </a:lnTo>
                <a:lnTo>
                  <a:pt x="21952530" y="15503974"/>
                </a:lnTo>
                <a:lnTo>
                  <a:pt x="0" y="15503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202745">
            <a:off x="4631737" y="3690432"/>
            <a:ext cx="16226131" cy="3934837"/>
          </a:xfrm>
          <a:custGeom>
            <a:avLst/>
            <a:gdLst/>
            <a:ahLst/>
            <a:cxnLst/>
            <a:rect r="r" b="b" t="t" l="l"/>
            <a:pathLst>
              <a:path h="3934837" w="16226131">
                <a:moveTo>
                  <a:pt x="0" y="0"/>
                </a:moveTo>
                <a:lnTo>
                  <a:pt x="16226131" y="0"/>
                </a:lnTo>
                <a:lnTo>
                  <a:pt x="16226131" y="3934836"/>
                </a:lnTo>
                <a:lnTo>
                  <a:pt x="0" y="3934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91785" y="520480"/>
            <a:ext cx="7440170" cy="9155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3"/>
              </a:lnSpc>
            </a:pPr>
            <a:r>
              <a:rPr lang="en-US" sz="41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Pier Giorgio didn’t command or instruct. He simply said, “Come with me.” His leadership was quiet, full of joy,</a:t>
            </a:r>
            <a:r>
              <a:rPr lang="en-US" sz="41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and built on i</a:t>
            </a:r>
            <a:r>
              <a:rPr lang="en-US" sz="41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nvitation.</a:t>
            </a:r>
          </a:p>
          <a:p>
            <a:pPr algn="l">
              <a:lnSpc>
                <a:spcPts val="5613"/>
              </a:lnSpc>
            </a:pPr>
            <a:r>
              <a:rPr lang="en-US" sz="41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Real leadership isn’t about making people follow; it’s about opening a door and walking through it together.</a:t>
            </a:r>
          </a:p>
          <a:p>
            <a:pPr algn="l">
              <a:lnSpc>
                <a:spcPts val="5613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32265" y="-1708107"/>
            <a:ext cx="21952530" cy="15503975"/>
          </a:xfrm>
          <a:custGeom>
            <a:avLst/>
            <a:gdLst/>
            <a:ahLst/>
            <a:cxnLst/>
            <a:rect r="r" b="b" t="t" l="l"/>
            <a:pathLst>
              <a:path h="15503975" w="21952530">
                <a:moveTo>
                  <a:pt x="0" y="0"/>
                </a:moveTo>
                <a:lnTo>
                  <a:pt x="21952530" y="0"/>
                </a:lnTo>
                <a:lnTo>
                  <a:pt x="21952530" y="15503975"/>
                </a:lnTo>
                <a:lnTo>
                  <a:pt x="0" y="1550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91785" y="510955"/>
            <a:ext cx="16965688" cy="9415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19"/>
              </a:lnSpc>
            </a:pPr>
            <a:r>
              <a:rPr lang="en-US" sz="50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Pier Giorgio’s motto was  </a:t>
            </a:r>
          </a:p>
          <a:p>
            <a:pPr algn="l">
              <a:lnSpc>
                <a:spcPts val="6819"/>
              </a:lnSpc>
            </a:pPr>
          </a:p>
          <a:p>
            <a:pPr algn="l">
              <a:lnSpc>
                <a:spcPts val="6819"/>
              </a:lnSpc>
            </a:pPr>
          </a:p>
          <a:p>
            <a:pPr algn="l">
              <a:lnSpc>
                <a:spcPts val="6819"/>
              </a:lnSpc>
            </a:pPr>
          </a:p>
          <a:p>
            <a:pPr algn="l">
              <a:lnSpc>
                <a:spcPts val="6819"/>
              </a:lnSpc>
            </a:pPr>
          </a:p>
          <a:p>
            <a:pPr algn="l">
              <a:lnSpc>
                <a:spcPts val="6819"/>
              </a:lnSpc>
            </a:pPr>
          </a:p>
          <a:p>
            <a:pPr algn="l">
              <a:lnSpc>
                <a:spcPts val="6819"/>
              </a:lnSpc>
            </a:pPr>
          </a:p>
          <a:p>
            <a:pPr algn="l">
              <a:lnSpc>
                <a:spcPts val="6819"/>
              </a:lnSpc>
            </a:pPr>
          </a:p>
          <a:p>
            <a:pPr algn="l">
              <a:lnSpc>
                <a:spcPts val="6819"/>
              </a:lnSpc>
            </a:pPr>
            <a:r>
              <a:rPr lang="en-US" sz="50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“to the heights”. True leadership doesn’t push people down; it lifts them up toward joy</a:t>
            </a:r>
            <a:r>
              <a:rPr lang="en-US" sz="50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and Christ. 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921766" y="-199567"/>
            <a:ext cx="19362613" cy="961827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699999">
            <a:off x="-5109533" y="-574846"/>
            <a:ext cx="21952530" cy="15503975"/>
          </a:xfrm>
          <a:custGeom>
            <a:avLst/>
            <a:gdLst/>
            <a:ahLst/>
            <a:cxnLst/>
            <a:rect r="r" b="b" t="t" l="l"/>
            <a:pathLst>
              <a:path h="15503975" w="21952530">
                <a:moveTo>
                  <a:pt x="0" y="0"/>
                </a:moveTo>
                <a:lnTo>
                  <a:pt x="21952530" y="0"/>
                </a:lnTo>
                <a:lnTo>
                  <a:pt x="21952530" y="15503975"/>
                </a:lnTo>
                <a:lnTo>
                  <a:pt x="0" y="1550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91785" y="539530"/>
            <a:ext cx="11360641" cy="8553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Loving God,</a:t>
            </a:r>
          </a:p>
          <a:p>
            <a:pPr algn="l">
              <a:lnSpc>
                <a:spcPts val="5493"/>
              </a:lnSpc>
            </a:pPr>
          </a:p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You set mounta</a:t>
            </a: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ins before us—peaks that call us upward, trails that challenge us, and views that take our breath away.</a:t>
            </a:r>
          </a:p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Remind us that true leadership is not standing above, but walking alongside, lifting others toward joy, kindness, and Your love.</a:t>
            </a:r>
          </a:p>
          <a:p>
            <a:pPr algn="l">
              <a:lnSpc>
                <a:spcPts val="5493"/>
              </a:lnSpc>
            </a:pPr>
          </a:p>
          <a:p>
            <a:pPr algn="l">
              <a:lnSpc>
                <a:spcPts val="748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691940" y="5143500"/>
            <a:ext cx="12708249" cy="4956217"/>
          </a:xfrm>
          <a:custGeom>
            <a:avLst/>
            <a:gdLst/>
            <a:ahLst/>
            <a:cxnLst/>
            <a:rect r="r" b="b" t="t" l="l"/>
            <a:pathLst>
              <a:path h="4956217" w="12708249">
                <a:moveTo>
                  <a:pt x="0" y="0"/>
                </a:moveTo>
                <a:lnTo>
                  <a:pt x="12708249" y="0"/>
                </a:lnTo>
                <a:lnTo>
                  <a:pt x="12708249" y="4956217"/>
                </a:lnTo>
                <a:lnTo>
                  <a:pt x="0" y="49562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440252" y="-3055769"/>
            <a:ext cx="21952530" cy="15503975"/>
          </a:xfrm>
          <a:custGeom>
            <a:avLst/>
            <a:gdLst/>
            <a:ahLst/>
            <a:cxnLst/>
            <a:rect r="r" b="b" t="t" l="l"/>
            <a:pathLst>
              <a:path h="15503975" w="21952530">
                <a:moveTo>
                  <a:pt x="0" y="0"/>
                </a:moveTo>
                <a:lnTo>
                  <a:pt x="21952530" y="0"/>
                </a:lnTo>
                <a:lnTo>
                  <a:pt x="21952530" y="15503975"/>
                </a:lnTo>
                <a:lnTo>
                  <a:pt x="0" y="1550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91785" y="539530"/>
            <a:ext cx="17596215" cy="1133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Give us eyes to see You in those around us, </a:t>
            </a:r>
          </a:p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hands ready to serve, </a:t>
            </a:r>
          </a:p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and hearts brave enough to take the first </a:t>
            </a:r>
          </a:p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step on paths of compassion.</a:t>
            </a:r>
          </a:p>
          <a:p>
            <a:pPr algn="l">
              <a:lnSpc>
                <a:spcPts val="5493"/>
              </a:lnSpc>
            </a:pPr>
          </a:p>
          <a:p>
            <a:pPr algn="l">
              <a:lnSpc>
                <a:spcPts val="5493"/>
              </a:lnSpc>
            </a:pPr>
          </a:p>
          <a:p>
            <a:pPr algn="l">
              <a:lnSpc>
                <a:spcPts val="5493"/>
              </a:lnSpc>
            </a:pPr>
          </a:p>
          <a:p>
            <a:pPr algn="l">
              <a:lnSpc>
                <a:spcPts val="5493"/>
              </a:lnSpc>
            </a:pPr>
          </a:p>
          <a:p>
            <a:pPr algn="l">
              <a:lnSpc>
                <a:spcPts val="5493"/>
              </a:lnSpc>
            </a:pPr>
          </a:p>
          <a:p>
            <a:pPr algn="l">
              <a:lnSpc>
                <a:spcPts val="5493"/>
              </a:lnSpc>
            </a:pPr>
          </a:p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When the climb feels steep, anchor us in Your presence.</a:t>
            </a:r>
          </a:p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When the journey feels long, fill us with hope that rises like the morning sun.</a:t>
            </a:r>
          </a:p>
          <a:p>
            <a:pPr algn="l">
              <a:lnSpc>
                <a:spcPts val="5493"/>
              </a:lnSpc>
            </a:pPr>
          </a:p>
          <a:p>
            <a:pPr algn="l">
              <a:lnSpc>
                <a:spcPts val="5493"/>
              </a:lnSpc>
            </a:pPr>
          </a:p>
          <a:p>
            <a:pPr algn="l">
              <a:lnSpc>
                <a:spcPts val="748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53234" y="3689029"/>
            <a:ext cx="15581532" cy="3350029"/>
          </a:xfrm>
          <a:custGeom>
            <a:avLst/>
            <a:gdLst/>
            <a:ahLst/>
            <a:cxnLst/>
            <a:rect r="r" b="b" t="t" l="l"/>
            <a:pathLst>
              <a:path h="3350029" w="15581532">
                <a:moveTo>
                  <a:pt x="0" y="0"/>
                </a:moveTo>
                <a:lnTo>
                  <a:pt x="15581532" y="0"/>
                </a:lnTo>
                <a:lnTo>
                  <a:pt x="15581532" y="3350030"/>
                </a:lnTo>
                <a:lnTo>
                  <a:pt x="0" y="3350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399999">
            <a:off x="-3224278" y="-4604401"/>
            <a:ext cx="21952530" cy="15503975"/>
          </a:xfrm>
          <a:custGeom>
            <a:avLst/>
            <a:gdLst/>
            <a:ahLst/>
            <a:cxnLst/>
            <a:rect r="r" b="b" t="t" l="l"/>
            <a:pathLst>
              <a:path h="15503975" w="21952530">
                <a:moveTo>
                  <a:pt x="0" y="0"/>
                </a:moveTo>
                <a:lnTo>
                  <a:pt x="21952530" y="0"/>
                </a:lnTo>
                <a:lnTo>
                  <a:pt x="21952530" y="15503975"/>
                </a:lnTo>
                <a:lnTo>
                  <a:pt x="0" y="1550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653630" y="539530"/>
            <a:ext cx="12003843" cy="9248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May we always remember: to lift another is to rise ourselves, to act with love is to walk closer to You.</a:t>
            </a:r>
          </a:p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We place our steps, </a:t>
            </a:r>
          </a:p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our choices, </a:t>
            </a:r>
          </a:p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our hearts into Your hands, </a:t>
            </a:r>
          </a:p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trusting You to guide us </a:t>
            </a:r>
          </a:p>
          <a:p>
            <a:pPr algn="l">
              <a:lnSpc>
                <a:spcPts val="5493"/>
              </a:lnSpc>
            </a:pPr>
          </a:p>
          <a:p>
            <a:pPr algn="l">
              <a:lnSpc>
                <a:spcPts val="5493"/>
              </a:lnSpc>
            </a:pPr>
            <a:r>
              <a:rPr lang="en-US" sz="4099" i="true" b="true">
                <a:solidFill>
                  <a:srgbClr val="000000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Verso l’alto — to the heights.</a:t>
            </a:r>
          </a:p>
          <a:p>
            <a:pPr algn="l">
              <a:lnSpc>
                <a:spcPts val="5493"/>
              </a:lnSpc>
            </a:pPr>
          </a:p>
          <a:p>
            <a:pPr algn="l">
              <a:lnSpc>
                <a:spcPts val="5493"/>
              </a:lnSpc>
            </a:pPr>
            <a:r>
              <a:rPr lang="en-US" sz="409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Amen</a:t>
            </a:r>
          </a:p>
          <a:p>
            <a:pPr algn="l">
              <a:lnSpc>
                <a:spcPts val="5493"/>
              </a:lnSpc>
            </a:pPr>
          </a:p>
          <a:p>
            <a:pPr algn="l">
              <a:lnSpc>
                <a:spcPts val="748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52488" y="844179"/>
            <a:ext cx="3837144" cy="8598641"/>
          </a:xfrm>
          <a:custGeom>
            <a:avLst/>
            <a:gdLst/>
            <a:ahLst/>
            <a:cxnLst/>
            <a:rect r="r" b="b" t="t" l="l"/>
            <a:pathLst>
              <a:path h="8598641" w="3837144">
                <a:moveTo>
                  <a:pt x="0" y="0"/>
                </a:moveTo>
                <a:lnTo>
                  <a:pt x="3837144" y="0"/>
                </a:lnTo>
                <a:lnTo>
                  <a:pt x="3837144" y="8598642"/>
                </a:lnTo>
                <a:lnTo>
                  <a:pt x="0" y="8598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472971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40765" y="1123593"/>
            <a:ext cx="10260069" cy="5636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24"/>
              </a:lnSpc>
              <a:spcBef>
                <a:spcPct val="0"/>
              </a:spcBef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Loving God,</a:t>
            </a:r>
          </a:p>
          <a:p>
            <a:pPr algn="l">
              <a:lnSpc>
                <a:spcPts val="6424"/>
              </a:lnSpc>
              <a:spcBef>
                <a:spcPct val="0"/>
              </a:spcBef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You are </a:t>
            </a:r>
            <a:r>
              <a:rPr lang="en-US" sz="4589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the light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that breaks through the darkness,</a:t>
            </a:r>
          </a:p>
          <a:p>
            <a:pPr algn="l">
              <a:lnSpc>
                <a:spcPts val="6424"/>
              </a:lnSpc>
              <a:spcBef>
                <a:spcPct val="0"/>
              </a:spcBef>
            </a:pPr>
            <a:r>
              <a:rPr lang="en-US" sz="4589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The strength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that carries us when we feel weak,</a:t>
            </a:r>
          </a:p>
          <a:p>
            <a:pPr algn="l">
              <a:lnSpc>
                <a:spcPts val="6424"/>
              </a:lnSpc>
              <a:spcBef>
                <a:spcPct val="0"/>
              </a:spcBef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The </a:t>
            </a:r>
            <a:r>
              <a:rPr lang="en-US" sz="4589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hope that holds steady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when life feels uncertain.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3322607" y="3932512"/>
            <a:ext cx="15131045" cy="5655228"/>
          </a:xfrm>
          <a:custGeom>
            <a:avLst/>
            <a:gdLst/>
            <a:ahLst/>
            <a:cxnLst/>
            <a:rect r="r" b="b" t="t" l="l"/>
            <a:pathLst>
              <a:path h="5655228" w="15131045">
                <a:moveTo>
                  <a:pt x="0" y="0"/>
                </a:moveTo>
                <a:lnTo>
                  <a:pt x="15131045" y="0"/>
                </a:lnTo>
                <a:lnTo>
                  <a:pt x="15131045" y="5655228"/>
                </a:lnTo>
                <a:lnTo>
                  <a:pt x="0" y="56552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45388" y="2941996"/>
            <a:ext cx="9797224" cy="4403008"/>
          </a:xfrm>
          <a:custGeom>
            <a:avLst/>
            <a:gdLst/>
            <a:ahLst/>
            <a:cxnLst/>
            <a:rect r="r" b="b" t="t" l="l"/>
            <a:pathLst>
              <a:path h="4403008" w="9797224">
                <a:moveTo>
                  <a:pt x="0" y="0"/>
                </a:moveTo>
                <a:lnTo>
                  <a:pt x="9797224" y="0"/>
                </a:lnTo>
                <a:lnTo>
                  <a:pt x="9797224" y="4403008"/>
                </a:lnTo>
                <a:lnTo>
                  <a:pt x="0" y="4403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79765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5400000">
            <a:off x="3711228" y="-2681672"/>
            <a:ext cx="17363525" cy="12262989"/>
          </a:xfrm>
          <a:custGeom>
            <a:avLst/>
            <a:gdLst/>
            <a:ahLst/>
            <a:cxnLst/>
            <a:rect r="r" b="b" t="t" l="l"/>
            <a:pathLst>
              <a:path h="12262989" w="17363525">
                <a:moveTo>
                  <a:pt x="0" y="12262990"/>
                </a:moveTo>
                <a:lnTo>
                  <a:pt x="17363525" y="12262990"/>
                </a:lnTo>
                <a:lnTo>
                  <a:pt x="17363525" y="0"/>
                </a:lnTo>
                <a:lnTo>
                  <a:pt x="0" y="0"/>
                </a:lnTo>
                <a:lnTo>
                  <a:pt x="0" y="1226299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40765" y="1123593"/>
            <a:ext cx="13428972" cy="8875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24"/>
              </a:lnSpc>
              <a:spcBef>
                <a:spcPct val="0"/>
              </a:spcBef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We br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ing You </a:t>
            </a:r>
          </a:p>
          <a:p>
            <a:pPr algn="l">
              <a:lnSpc>
                <a:spcPts val="6424"/>
              </a:lnSpc>
              <a:spcBef>
                <a:spcPct val="0"/>
              </a:spcBef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Our s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ori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e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</a:t>
            </a:r>
          </a:p>
          <a:p>
            <a:pPr algn="l">
              <a:lnSpc>
                <a:spcPts val="6424"/>
              </a:lnSpc>
              <a:spcBef>
                <a:spcPct val="0"/>
              </a:spcBef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Our challenges, </a:t>
            </a:r>
          </a:p>
          <a:p>
            <a:pPr algn="l">
              <a:lnSpc>
                <a:spcPts val="6424"/>
              </a:lnSpc>
              <a:spcBef>
                <a:spcPct val="0"/>
              </a:spcBef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Our worries, </a:t>
            </a:r>
          </a:p>
          <a:p>
            <a:pPr algn="l">
              <a:lnSpc>
                <a:spcPts val="6424"/>
              </a:lnSpc>
              <a:spcBef>
                <a:spcPct val="0"/>
              </a:spcBef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Our dreams,</a:t>
            </a:r>
          </a:p>
          <a:p>
            <a:pPr algn="l">
              <a:lnSpc>
                <a:spcPts val="6424"/>
              </a:lnSpc>
              <a:spcBef>
                <a:spcPct val="0"/>
              </a:spcBef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and t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he 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de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i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re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o make a difference.</a:t>
            </a:r>
          </a:p>
          <a:p>
            <a:pPr algn="l">
              <a:lnSpc>
                <a:spcPts val="6424"/>
              </a:lnSpc>
              <a:spcBef>
                <a:spcPct val="0"/>
              </a:spcBef>
            </a:pPr>
          </a:p>
          <a:p>
            <a:pPr algn="l">
              <a:lnSpc>
                <a:spcPts val="6424"/>
              </a:lnSpc>
              <a:spcBef>
                <a:spcPct val="0"/>
              </a:spcBef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In this moment, we pause...</a:t>
            </a:r>
          </a:p>
          <a:p>
            <a:pPr algn="l">
              <a:lnSpc>
                <a:spcPts val="6424"/>
              </a:lnSpc>
              <a:spcBef>
                <a:spcPct val="0"/>
              </a:spcBef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o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b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e 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ill, 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to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l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i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ste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n, </a:t>
            </a:r>
          </a:p>
          <a:p>
            <a:pPr algn="l">
              <a:lnSpc>
                <a:spcPts val="6424"/>
              </a:lnSpc>
              <a:spcBef>
                <a:spcPct val="0"/>
              </a:spcBef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a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n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d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 remember You are with us.</a:t>
            </a:r>
          </a:p>
          <a:p>
            <a:pPr algn="l">
              <a:lnSpc>
                <a:spcPts val="6424"/>
              </a:lnSpc>
              <a:spcBef>
                <a:spcPct val="0"/>
              </a:spcBef>
            </a:pP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7953531" y="-1608100"/>
            <a:ext cx="10334469" cy="8732626"/>
          </a:xfrm>
          <a:custGeom>
            <a:avLst/>
            <a:gdLst/>
            <a:ahLst/>
            <a:cxnLst/>
            <a:rect r="r" b="b" t="t" l="l"/>
            <a:pathLst>
              <a:path h="8732626" w="10334469">
                <a:moveTo>
                  <a:pt x="10334469" y="0"/>
                </a:moveTo>
                <a:lnTo>
                  <a:pt x="0" y="0"/>
                </a:lnTo>
                <a:lnTo>
                  <a:pt x="0" y="8732626"/>
                </a:lnTo>
                <a:lnTo>
                  <a:pt x="10334469" y="8732626"/>
                </a:lnTo>
                <a:lnTo>
                  <a:pt x="1033446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10800000">
            <a:off x="-1017319" y="0"/>
            <a:ext cx="21678234" cy="15310253"/>
          </a:xfrm>
          <a:custGeom>
            <a:avLst/>
            <a:gdLst/>
            <a:ahLst/>
            <a:cxnLst/>
            <a:rect r="r" b="b" t="t" l="l"/>
            <a:pathLst>
              <a:path h="15310253" w="21678234">
                <a:moveTo>
                  <a:pt x="0" y="15310253"/>
                </a:moveTo>
                <a:lnTo>
                  <a:pt x="21678234" y="15310253"/>
                </a:lnTo>
                <a:lnTo>
                  <a:pt x="21678234" y="0"/>
                </a:lnTo>
                <a:lnTo>
                  <a:pt x="0" y="0"/>
                </a:lnTo>
                <a:lnTo>
                  <a:pt x="0" y="15310253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40765" y="1209318"/>
            <a:ext cx="13428972" cy="6331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8"/>
              </a:lnSpc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Renew 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in us the gift of hope:</a:t>
            </a: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  <a:r>
              <a:rPr lang="en-US" sz="4589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HOPE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that ris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e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 when we feel weary.</a:t>
            </a: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  <a:r>
              <a:rPr lang="en-US" sz="4589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HOPE 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hat trusts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You even when the future is unclear.</a:t>
            </a: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  <a:r>
              <a:rPr lang="en-US" sz="4589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HOPE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that inspires us t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o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lov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e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, 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to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serve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, 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a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n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d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 stay faithful.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4729647" y="5845264"/>
            <a:ext cx="14638701" cy="4098836"/>
          </a:xfrm>
          <a:custGeom>
            <a:avLst/>
            <a:gdLst/>
            <a:ahLst/>
            <a:cxnLst/>
            <a:rect r="r" b="b" t="t" l="l"/>
            <a:pathLst>
              <a:path h="4098836" w="14638701">
                <a:moveTo>
                  <a:pt x="0" y="0"/>
                </a:moveTo>
                <a:lnTo>
                  <a:pt x="14638701" y="0"/>
                </a:lnTo>
                <a:lnTo>
                  <a:pt x="14638701" y="4098836"/>
                </a:lnTo>
                <a:lnTo>
                  <a:pt x="0" y="4098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1695117" y="-4682409"/>
            <a:ext cx="21678234" cy="15310253"/>
          </a:xfrm>
          <a:custGeom>
            <a:avLst/>
            <a:gdLst/>
            <a:ahLst/>
            <a:cxnLst/>
            <a:rect r="r" b="b" t="t" l="l"/>
            <a:pathLst>
              <a:path h="15310253" w="21678234">
                <a:moveTo>
                  <a:pt x="0" y="0"/>
                </a:moveTo>
                <a:lnTo>
                  <a:pt x="21678234" y="0"/>
                </a:lnTo>
                <a:lnTo>
                  <a:pt x="21678234" y="15310253"/>
                </a:lnTo>
                <a:lnTo>
                  <a:pt x="0" y="15310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40765" y="1063103"/>
            <a:ext cx="15486394" cy="9151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8"/>
              </a:lnSpc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Rem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ind us, God, that we are never alone.</a:t>
            </a: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That Your Spirit is with us in the corridors we walk, in the words we share, and in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he hearts of those we learn and work alongside.</a:t>
            </a: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40765" y="1760478"/>
            <a:ext cx="13676945" cy="4770785"/>
          </a:xfrm>
          <a:custGeom>
            <a:avLst/>
            <a:gdLst/>
            <a:ahLst/>
            <a:cxnLst/>
            <a:rect r="r" b="b" t="t" l="l"/>
            <a:pathLst>
              <a:path h="4770785" w="13676945">
                <a:moveTo>
                  <a:pt x="0" y="0"/>
                </a:moveTo>
                <a:lnTo>
                  <a:pt x="13676946" y="0"/>
                </a:lnTo>
                <a:lnTo>
                  <a:pt x="13676946" y="4770785"/>
                </a:lnTo>
                <a:lnTo>
                  <a:pt x="0" y="4770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972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337012">
            <a:off x="2362319" y="-4847949"/>
            <a:ext cx="21678234" cy="15310253"/>
          </a:xfrm>
          <a:custGeom>
            <a:avLst/>
            <a:gdLst/>
            <a:ahLst/>
            <a:cxnLst/>
            <a:rect r="r" b="b" t="t" l="l"/>
            <a:pathLst>
              <a:path h="15310253" w="21678234">
                <a:moveTo>
                  <a:pt x="0" y="0"/>
                </a:moveTo>
                <a:lnTo>
                  <a:pt x="21678234" y="0"/>
                </a:lnTo>
                <a:lnTo>
                  <a:pt x="21678234" y="15310253"/>
                </a:lnTo>
                <a:lnTo>
                  <a:pt x="0" y="15310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40765" y="1063103"/>
            <a:ext cx="15486394" cy="9151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8"/>
              </a:lnSpc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Anchor us again, Lord </a:t>
            </a: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Not in marks</a:t>
            </a: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 or achievements,</a:t>
            </a:r>
          </a:p>
          <a:p>
            <a:pPr algn="l">
              <a:lnSpc>
                <a:spcPts val="5598"/>
              </a:lnSpc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but in Your faithful love.</a:t>
            </a: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Not in pressure to succeed,</a:t>
            </a:r>
          </a:p>
          <a:p>
            <a:pPr algn="l">
              <a:lnSpc>
                <a:spcPts val="5598"/>
              </a:lnSpc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but in knowing we are held by You.</a:t>
            </a: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We place all we carry into Your hands,</a:t>
            </a:r>
          </a:p>
          <a:p>
            <a:pPr algn="l">
              <a:lnSpc>
                <a:spcPts val="5598"/>
              </a:lnSpc>
            </a:pPr>
            <a:r>
              <a:rPr lang="en-US" sz="4589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trusting You to hold what we cannot.</a:t>
            </a:r>
          </a:p>
          <a:p>
            <a:pPr algn="l">
              <a:lnSpc>
                <a:spcPts val="5598"/>
              </a:lnSpc>
            </a:pPr>
          </a:p>
          <a:p>
            <a:pPr algn="l">
              <a:lnSpc>
                <a:spcPts val="5598"/>
              </a:lnSpc>
            </a:pPr>
            <a:r>
              <a:rPr lang="en-US" sz="4589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Amen</a:t>
            </a:r>
          </a:p>
          <a:p>
            <a:pPr algn="l">
              <a:lnSpc>
                <a:spcPts val="5598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-1257622">
            <a:off x="12325513" y="114251"/>
            <a:ext cx="4645457" cy="6173365"/>
          </a:xfrm>
          <a:custGeom>
            <a:avLst/>
            <a:gdLst/>
            <a:ahLst/>
            <a:cxnLst/>
            <a:rect r="r" b="b" t="t" l="l"/>
            <a:pathLst>
              <a:path h="6173365" w="4645457">
                <a:moveTo>
                  <a:pt x="0" y="0"/>
                </a:moveTo>
                <a:lnTo>
                  <a:pt x="4645457" y="0"/>
                </a:lnTo>
                <a:lnTo>
                  <a:pt x="4645457" y="6173365"/>
                </a:lnTo>
                <a:lnTo>
                  <a:pt x="0" y="6173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337012">
            <a:off x="2362319" y="-4847949"/>
            <a:ext cx="21678234" cy="15310253"/>
          </a:xfrm>
          <a:custGeom>
            <a:avLst/>
            <a:gdLst/>
            <a:ahLst/>
            <a:cxnLst/>
            <a:rect r="r" b="b" t="t" l="l"/>
            <a:pathLst>
              <a:path h="15310253" w="21678234">
                <a:moveTo>
                  <a:pt x="0" y="0"/>
                </a:moveTo>
                <a:lnTo>
                  <a:pt x="21678234" y="0"/>
                </a:lnTo>
                <a:lnTo>
                  <a:pt x="21678234" y="15310253"/>
                </a:lnTo>
                <a:lnTo>
                  <a:pt x="0" y="15310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828800" y="664920"/>
            <a:ext cx="16044013" cy="902475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-5400000">
            <a:off x="-4287998" y="4397634"/>
            <a:ext cx="10287000" cy="1491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78"/>
              </a:lnSpc>
              <a:spcBef>
                <a:spcPct val="0"/>
              </a:spcBef>
            </a:pPr>
            <a:r>
              <a:rPr lang="en-US" b="true" sz="8770" spc="2025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MATT 25:35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241503">
            <a:off x="-5016022" y="-3760116"/>
            <a:ext cx="21678234" cy="15310253"/>
          </a:xfrm>
          <a:custGeom>
            <a:avLst/>
            <a:gdLst/>
            <a:ahLst/>
            <a:cxnLst/>
            <a:rect r="r" b="b" t="t" l="l"/>
            <a:pathLst>
              <a:path h="15310253" w="21678234">
                <a:moveTo>
                  <a:pt x="0" y="0"/>
                </a:moveTo>
                <a:lnTo>
                  <a:pt x="21678233" y="0"/>
                </a:lnTo>
                <a:lnTo>
                  <a:pt x="21678233" y="15310252"/>
                </a:lnTo>
                <a:lnTo>
                  <a:pt x="0" y="15310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674214"/>
            <a:ext cx="16412498" cy="9070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3928" indent="-476964" lvl="1">
              <a:lnSpc>
                <a:spcPts val="5125"/>
              </a:lnSpc>
              <a:buFont typeface="Arial"/>
              <a:buChar char="•"/>
            </a:pP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When Jesus says, “I was hu</a:t>
            </a: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ngry, I was thirsty, I was a stranger…,” what feelings or images come to mind, and how do they challenge the way I see those in need around me?</a:t>
            </a:r>
          </a:p>
          <a:p>
            <a:pPr algn="l">
              <a:lnSpc>
                <a:spcPts val="5125"/>
              </a:lnSpc>
            </a:pPr>
          </a:p>
          <a:p>
            <a:pPr algn="l" marL="953928" indent="-476964" lvl="1">
              <a:lnSpc>
                <a:spcPts val="5125"/>
              </a:lnSpc>
              <a:buFont typeface="Arial"/>
              <a:buChar char="•"/>
            </a:pP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Think of a time someone met a need of yours, big or small. How did that impact you, and how might I offer that same care to others this week?</a:t>
            </a:r>
          </a:p>
          <a:p>
            <a:pPr algn="l">
              <a:lnSpc>
                <a:spcPts val="5125"/>
              </a:lnSpc>
            </a:pPr>
          </a:p>
          <a:p>
            <a:pPr algn="l" marL="953928" indent="-476964" lvl="1">
              <a:lnSpc>
                <a:spcPts val="5125"/>
              </a:lnSpc>
              <a:buFont typeface="Arial"/>
              <a:buChar char="•"/>
            </a:pPr>
            <a:r>
              <a:rPr lang="en-US" sz="4418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What is one concrete, realistic way I can respond to this verse in the next week, and how might doing so draw me closer to Jesus?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351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DAGxrmuqzM8</dc:identifier>
  <dcterms:modified xsi:type="dcterms:W3CDTF">2011-08-01T06:04:30Z</dcterms:modified>
  <cp:revision>1</cp:revision>
  <dc:title>Leadership Prayer Presentation</dc:title>
</cp:coreProperties>
</file>