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Poppins Bold" charset="1" panose="00000800000000000000"/>
      <p:regular r:id="rId30"/>
    </p:embeddedFont>
    <p:embeddedFont>
      <p:font typeface="Canva Student Font" charset="1" panose="00000000000000000000"/>
      <p:regular r:id="rId31"/>
    </p:embeddedFont>
    <p:embeddedFont>
      <p:font typeface="Poppins ExtraBold" charset="1" panose="00000900000000000000"/>
      <p:regular r:id="rId35"/>
    </p:embeddedFont>
    <p:embeddedFont>
      <p:font typeface="Poppins Medium" charset="1" panose="00000600000000000000"/>
      <p:regular r:id="rId36"/>
    </p:embeddedFont>
    <p:embeddedFont>
      <p:font typeface="Poppins ExtraBold Bold" charset="1" panose="00000A00000000000000"/>
      <p:regular r:id="rId37"/>
    </p:embeddedFont>
    <p:embeddedFont>
      <p:font typeface="A Little Pot" charset="1" panose="02000000000000000000"/>
      <p:regular r:id="rId38"/>
    </p:embeddedFont>
    <p:embeddedFont>
      <p:font typeface="Poppins" charset="1" panose="00000500000000000000"/>
      <p:regular r:id="rId39"/>
    </p:embeddedFont>
    <p:embeddedFont>
      <p:font typeface="Space Mono Bold" charset="1" panose="0200080903000002000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2.xml" Type="http://schemas.openxmlformats.org/officeDocument/2006/relationships/notesSlide"/><Relationship Id="rId33" Target="notesSlides/notesSlide3.xml" Type="http://schemas.openxmlformats.org/officeDocument/2006/relationships/notesSlide"/><Relationship Id="rId34" Target="notesSlides/notesSlide4.xml" Type="http://schemas.openxmlformats.org/officeDocument/2006/relationships/note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notesSlides/notesSlide5.xml" Type="http://schemas.openxmlformats.org/officeDocument/2006/relationships/notesSlide"/><Relationship Id="rId41" Target="notesSlides/notesSlide6.xml" Type="http://schemas.openxmlformats.org/officeDocument/2006/relationships/notesSlide"/><Relationship Id="rId42" Target="notesSlides/notesSlide7.xml" Type="http://schemas.openxmlformats.org/officeDocument/2006/relationships/notesSlide"/><Relationship Id="rId43" Target="notesSlides/notesSlide8.xml" Type="http://schemas.openxmlformats.org/officeDocument/2006/relationships/notesSlide"/><Relationship Id="rId44" Target="notesSlides/notesSlide9.xml" Type="http://schemas.openxmlformats.org/officeDocument/2006/relationships/notesSlide"/><Relationship Id="rId45" Target="notesSlides/notesSlide10.xml" Type="http://schemas.openxmlformats.org/officeDocument/2006/relationships/notesSlide"/><Relationship Id="rId46" Target="notesSlides/notesSlide11.xml" Type="http://schemas.openxmlformats.org/officeDocument/2006/relationships/notesSlide"/><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notesSlides/notesSlide14.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15.xml" Type="http://schemas.openxmlformats.org/officeDocument/2006/relationships/notesSlide"/><Relationship Id="rId52" Target="notesSlides/notesSlide16.xml" Type="http://schemas.openxmlformats.org/officeDocument/2006/relationships/notesSlide"/><Relationship Id="rId53" Target="notesSlides/notesSlide17.xml" Type="http://schemas.openxmlformats.org/officeDocument/2006/relationships/notesSlide"/><Relationship Id="rId54" Target="notesSlides/notesSlide18.xml" Type="http://schemas.openxmlformats.org/officeDocument/2006/relationships/notesSlide"/><Relationship Id="rId55" Target="notesSlides/notesSlide19.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Rehabilitation: The Goal Beyond Punishment</a:t>
            </a:r>
          </a:p>
          <a:p>
            <a:r>
              <a:rPr lang="en-US"/>
              <a:t/>
            </a:r>
          </a:p>
          <a:p>
            <a:r>
              <a:rPr lang="en-US"/>
              <a:t>The aim: help prisoners become better people who won’t offend again.</a:t>
            </a:r>
          </a:p>
          <a:p>
            <a:r>
              <a:rPr lang="en-US"/>
              <a:t/>
            </a:r>
          </a:p>
          <a:p>
            <a:r>
              <a:rPr lang="en-US"/>
              <a:t>Prisons must offer opportunities for education, skill-building, and personal growth.</a:t>
            </a:r>
          </a:p>
          <a:p>
            <a:r>
              <a:rPr lang="en-US"/>
              <a:t/>
            </a:r>
          </a:p>
          <a:p>
            <a:r>
              <a:rPr lang="en-US"/>
              <a:t>Rehabilitation requires dignity, respect, and hope—not as a treat, but as a necessity.</a:t>
            </a:r>
          </a:p>
          <a:p>
            <a:r>
              <a:rPr lang="en-US"/>
              <a:t/>
            </a:r>
          </a:p>
          <a:p>
            <a:r>
              <a:rPr lang="en-US"/>
              <a:t>This helps people rejoin society with a real chance to avoid falling back into crime.</a:t>
            </a:r>
          </a:p>
          <a:p>
            <a:r>
              <a:rPr lang="en-US"/>
              <a:t/>
            </a:r>
          </a:p>
          <a:p>
            <a:r>
              <a:rPr lang="en-US"/>
              <a:t>Breaking the cycle of offending reduces harm and protects the wider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Examples of Catholic Social Teaching in Action</a:t>
            </a:r>
          </a:p>
          <a:p>
            <a:r>
              <a:rPr lang="en-US"/>
              <a:t/>
            </a:r>
          </a:p>
          <a:p>
            <a:r>
              <a:rPr lang="en-US"/>
              <a:t>Hand out cards to groups (a set per group or 1–2 cards per small group/pair).</a:t>
            </a:r>
          </a:p>
          <a:p>
            <a:r>
              <a:rPr lang="en-US"/>
              <a:t/>
            </a:r>
          </a:p>
          <a:p>
            <a:r>
              <a:rPr lang="en-US"/>
              <a:t>Give groups 10 minutes to:</a:t>
            </a:r>
          </a:p>
          <a:p>
            <a:r>
              <a:rPr lang="en-US"/>
              <a:t/>
            </a:r>
          </a:p>
          <a:p>
            <a:r>
              <a:rPr lang="en-US"/>
              <a:t>Match their card to a picture.</a:t>
            </a:r>
          </a:p>
          <a:p>
            <a:r>
              <a:rPr lang="en-US"/>
              <a:t/>
            </a:r>
          </a:p>
          <a:p>
            <a:r>
              <a:rPr lang="en-US"/>
              <a:t>Answer the questions on their card.</a:t>
            </a:r>
          </a:p>
          <a:p>
            <a:r>
              <a:rPr lang="en-US"/>
              <a:t/>
            </a:r>
          </a:p>
          <a:p>
            <a:r>
              <a:rPr lang="en-US"/>
              <a:t>Allow time for each group to:</a:t>
            </a:r>
          </a:p>
          <a:p>
            <a:r>
              <a:rPr lang="en-US"/>
              <a:t/>
            </a:r>
          </a:p>
          <a:p>
            <a:r>
              <a:rPr lang="en-US"/>
              <a:t>Summarise their story or quote.</a:t>
            </a:r>
          </a:p>
          <a:p>
            <a:r>
              <a:rPr lang="en-US"/>
              <a:t/>
            </a:r>
          </a:p>
          <a:p>
            <a:r>
              <a:rPr lang="en-US"/>
              <a:t>Share their reflections with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Living in prison isn’t easy, conditions aren't ideal, with overcrowding being prominent (you may have seen this on the news) and people being at various points in their rehabilitation journey. Data from Gov 24/25.  </a:t>
            </a:r>
          </a:p>
          <a:p>
            <a:r>
              <a:rPr lang="en-US"/>
              <a:t/>
            </a:r>
          </a:p>
          <a:p>
            <a:r>
              <a:rPr lang="en-US"/>
              <a:t>In your groups, you have 5 minutes to match the statistic to the statement...  Printable cards hand out numbers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feedback- Which statistics are most surprising/shocking/ upsetting and why? Did anyone match them all correctly?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Challenges and Reflection</a:t>
            </a:r>
          </a:p>
          <a:p>
            <a:r>
              <a:rPr lang="en-US"/>
              <a:t>The prison system is complex, with many challenges — from overcrowding to high costs.</a:t>
            </a:r>
          </a:p>
          <a:p>
            <a:r>
              <a:rPr lang="en-US"/>
              <a:t/>
            </a:r>
          </a:p>
          <a:p>
            <a:r>
              <a:rPr lang="en-US"/>
              <a:t>These aren’t just statistics; they represent real people with dignity and worth.</a:t>
            </a:r>
          </a:p>
          <a:p>
            <a:r>
              <a:rPr lang="en-US"/>
              <a:t/>
            </a:r>
          </a:p>
          <a:p>
            <a:r>
              <a:rPr lang="en-US"/>
              <a:t>We are called to reflect on how we treat all individuals, especially the most vulnerable.</a:t>
            </a:r>
          </a:p>
          <a:p>
            <a:r>
              <a:rPr lang="en-US"/>
              <a:t/>
            </a:r>
          </a:p>
          <a:p>
            <a:r>
              <a:rPr lang="en-US"/>
              <a:t>Everyone deserves opportunities for rehabilitation, dignity, and a second chance.</a:t>
            </a:r>
          </a:p>
          <a:p>
            <a:r>
              <a:rPr lang="en-US"/>
              <a:t/>
            </a:r>
          </a:p>
          <a:p>
            <a:r>
              <a:rPr lang="en-US"/>
              <a:t>⚠️ Key facts to consider</a:t>
            </a:r>
          </a:p>
          <a:p>
            <a:r>
              <a:rPr lang="en-US"/>
              <a:t/>
            </a:r>
          </a:p>
          <a:p>
            <a:r>
              <a:rPr lang="en-US"/>
              <a:t>88,000 people in prison in the UK — enough to fill Wembley Stadium. 81,000 will be released at some point and aren't in for life.</a:t>
            </a:r>
          </a:p>
          <a:p>
            <a:r>
              <a:rPr lang="en-US"/>
              <a:t/>
            </a:r>
          </a:p>
          <a:p>
            <a:r>
              <a:rPr lang="en-US"/>
              <a:t>50% of people find employment after release — showing many can be a force for good with the right support.</a:t>
            </a:r>
          </a:p>
          <a:p>
            <a:r>
              <a:rPr lang="en-US"/>
              <a:t/>
            </a:r>
          </a:p>
          <a:p>
            <a:r>
              <a:rPr lang="en-US"/>
              <a:t>25% of prisoners live in overcrowded conditions — that’s like 110 trains packed together.</a:t>
            </a:r>
          </a:p>
          <a:p>
            <a:r>
              <a:rPr lang="en-US"/>
              <a:t/>
            </a:r>
          </a:p>
          <a:p>
            <a:r>
              <a:rPr lang="en-US"/>
              <a:t>The prison system costs £6.85 billion a year — enough to buy Buckingham Palace twice or Cover free school meals for every eligible child in the UK for nearly 10 years</a:t>
            </a:r>
          </a:p>
          <a:p>
            <a:r>
              <a:rPr lang="en-US"/>
              <a:t/>
            </a:r>
          </a:p>
          <a:p>
            <a:r>
              <a:rPr lang="en-US"/>
              <a:t>❓ Questions for reflection or group discussion</a:t>
            </a:r>
          </a:p>
          <a:p>
            <a:r>
              <a:rPr lang="en-US"/>
              <a:t>Is this money being spent in ways that focus on rehabilitation and dignity?</a:t>
            </a:r>
          </a:p>
          <a:p>
            <a:r>
              <a:rPr lang="en-US"/>
              <a:t/>
            </a:r>
          </a:p>
          <a:p>
            <a:r>
              <a:rPr lang="en-US"/>
              <a:t>How can we balance justice with compassion in how we approach prison and punishment?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think about how we can be part of the solution in supporting positive change in our communities. </a:t>
            </a:r>
          </a:p>
          <a:p>
            <a:r>
              <a:rPr lang="en-US"/>
              <a:t/>
            </a:r>
          </a:p>
          <a:p>
            <a:r>
              <a:rPr lang="en-US"/>
              <a:t>Our SVP members and Conferences support the prison community is many ways: </a:t>
            </a:r>
          </a:p>
          <a:p>
            <a:r>
              <a:rPr lang="en-US"/>
              <a:t/>
            </a:r>
          </a:p>
          <a:p>
            <a:r>
              <a:rPr lang="en-US"/>
              <a:t>•Clothes, books, musical instruments </a:t>
            </a:r>
          </a:p>
          <a:p>
            <a:r>
              <a:rPr lang="en-US"/>
              <a:t/>
            </a:r>
          </a:p>
          <a:p>
            <a:r>
              <a:rPr lang="en-US"/>
              <a:t>• Paying for families to visit loved ones </a:t>
            </a:r>
          </a:p>
          <a:p>
            <a:r>
              <a:rPr lang="en-US"/>
              <a:t/>
            </a:r>
          </a:p>
          <a:p>
            <a:r>
              <a:rPr lang="en-US"/>
              <a:t>•Christmas cards  </a:t>
            </a:r>
          </a:p>
          <a:p>
            <a:r>
              <a:rPr lang="en-US"/>
              <a:t/>
            </a:r>
          </a:p>
          <a:p>
            <a:r>
              <a:rPr lang="en-US"/>
              <a:t>• Easter eggs  </a:t>
            </a:r>
          </a:p>
          <a:p>
            <a:r>
              <a:rPr lang="en-US"/>
              <a:t/>
            </a:r>
          </a:p>
          <a:p>
            <a:r>
              <a:rPr lang="en-US"/>
              <a:t>• Spiritual accompaniment  </a:t>
            </a:r>
          </a:p>
          <a:p>
            <a:r>
              <a:rPr lang="en-US"/>
              <a:t/>
            </a:r>
          </a:p>
          <a:p>
            <a:r>
              <a:rPr lang="en-US"/>
              <a:t>•Visiting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SVP Case Studies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to finish this time together a short reflection and then the final word and challenge will come from Raihan and Nathan.</a:t>
            </a:r>
          </a:p>
          <a:p>
            <a:r>
              <a:rPr lang="en-US"/>
              <a:t/>
            </a:r>
          </a:p>
          <a:p>
            <a:r>
              <a:rPr lang="en-US"/>
              <a:t>The Father’s Heart — The Prodigal Son from the perspective of the Father</a:t>
            </a:r>
          </a:p>
          <a:p>
            <a:r>
              <a:rPr lang="en-US"/>
              <a:t/>
            </a:r>
          </a:p>
          <a:p>
            <a:r>
              <a:rPr lang="en-US"/>
              <a:t>He came to me one morning —</a:t>
            </a:r>
          </a:p>
          <a:p>
            <a:r>
              <a:rPr lang="en-US"/>
              <a:t>eyes bright, voice steady,</a:t>
            </a:r>
          </a:p>
          <a:p>
            <a:r>
              <a:rPr lang="en-US"/>
              <a:t>asking for his portion,</a:t>
            </a:r>
          </a:p>
          <a:p>
            <a:r>
              <a:rPr lang="en-US"/>
              <a:t>as if my love was something to be measured out.</a:t>
            </a:r>
          </a:p>
          <a:p>
            <a:r>
              <a:rPr lang="en-US"/>
              <a:t/>
            </a:r>
          </a:p>
          <a:p>
            <a:r>
              <a:rPr lang="en-US"/>
              <a:t>And though my heart broke</a:t>
            </a:r>
          </a:p>
          <a:p>
            <a:r>
              <a:rPr lang="en-US"/>
              <a:t>in that quiet way hearts do</a:t>
            </a:r>
          </a:p>
          <a:p>
            <a:r>
              <a:rPr lang="en-US"/>
              <a:t>when they know they must let go —</a:t>
            </a:r>
          </a:p>
          <a:p>
            <a:r>
              <a:rPr lang="en-US"/>
              <a:t>I opened my hands.</a:t>
            </a:r>
          </a:p>
          <a:p>
            <a:r>
              <a:rPr lang="en-US"/>
              <a:t>I watched him walk away.</a:t>
            </a:r>
          </a:p>
          <a:p>
            <a:r>
              <a:rPr lang="en-US"/>
              <a:t/>
            </a:r>
          </a:p>
          <a:p>
            <a:r>
              <a:rPr lang="en-US"/>
              <a:t>The days passed.</a:t>
            </a:r>
          </a:p>
          <a:p>
            <a:r>
              <a:rPr lang="en-US"/>
              <a:t>The seasons turned.</a:t>
            </a:r>
          </a:p>
          <a:p>
            <a:r>
              <a:rPr lang="en-US"/>
              <a:t>Each sunrise, I scanned the road,</a:t>
            </a:r>
          </a:p>
          <a:p>
            <a:r>
              <a:rPr lang="en-US"/>
              <a:t>each sunset, I whispered his name into the night.</a:t>
            </a:r>
          </a:p>
          <a:p>
            <a:r>
              <a:rPr lang="en-US"/>
              <a:t/>
            </a:r>
          </a:p>
          <a:p>
            <a:r>
              <a:rPr lang="en-US"/>
              <a:t>I heard stories.</a:t>
            </a:r>
          </a:p>
          <a:p>
            <a:r>
              <a:rPr lang="en-US"/>
              <a:t>Of coins wasted.</a:t>
            </a:r>
          </a:p>
          <a:p>
            <a:r>
              <a:rPr lang="en-US"/>
              <a:t>Of wild living, empty nights, silent mornings.</a:t>
            </a:r>
          </a:p>
          <a:p>
            <a:r>
              <a:rPr lang="en-US"/>
              <a:t>And still — I waited.</a:t>
            </a:r>
          </a:p>
          <a:p>
            <a:r>
              <a:rPr lang="en-US"/>
              <a:t/>
            </a:r>
          </a:p>
          <a:p>
            <a:r>
              <a:rPr lang="en-US"/>
              <a:t>Until the day came —</a:t>
            </a:r>
          </a:p>
          <a:p>
            <a:r>
              <a:rPr lang="en-US"/>
              <a:t>dust rising on the horizon,</a:t>
            </a:r>
          </a:p>
          <a:p>
            <a:r>
              <a:rPr lang="en-US"/>
              <a:t>a figure, worn, small,</a:t>
            </a:r>
          </a:p>
          <a:p>
            <a:r>
              <a:rPr lang="en-US"/>
              <a:t>coming home.</a:t>
            </a:r>
          </a:p>
          <a:p>
            <a:r>
              <a:rPr lang="en-US"/>
              <a:t/>
            </a:r>
          </a:p>
          <a:p>
            <a:r>
              <a:rPr lang="en-US"/>
              <a:t>Before he could speak shame,</a:t>
            </a:r>
          </a:p>
          <a:p>
            <a:r>
              <a:rPr lang="en-US"/>
              <a:t>before the weight of regret could fall from his lips,</a:t>
            </a:r>
          </a:p>
          <a:p>
            <a:r>
              <a:rPr lang="en-US"/>
              <a:t>I ran.</a:t>
            </a:r>
          </a:p>
          <a:p>
            <a:r>
              <a:rPr lang="en-US"/>
              <a:t>I ran like a man who had everything to lose —</a:t>
            </a:r>
          </a:p>
          <a:p>
            <a:r>
              <a:rPr lang="en-US"/>
              <a:t>and everything to gain.</a:t>
            </a:r>
          </a:p>
          <a:p>
            <a:r>
              <a:rPr lang="en-US"/>
              <a:t/>
            </a:r>
          </a:p>
          <a:p>
            <a:r>
              <a:rPr lang="en-US"/>
              <a:t>Bring the robe. The ring. The sandals.</a:t>
            </a:r>
          </a:p>
          <a:p>
            <a:r>
              <a:rPr lang="en-US"/>
              <a:t>Tonight, we celebrate.</a:t>
            </a:r>
          </a:p>
          <a:p>
            <a:r>
              <a:rPr lang="en-US"/>
              <a:t>Because mercy isn’t earned.</a:t>
            </a:r>
          </a:p>
          <a:p>
            <a:r>
              <a:rPr lang="en-US"/>
              <a:t>It’s given.</a:t>
            </a:r>
          </a:p>
          <a:p>
            <a:r>
              <a:rPr lang="en-US"/>
              <a:t>Because love waits at the gate — always.</a:t>
            </a:r>
          </a:p>
          <a:p>
            <a:r>
              <a:rPr lang="en-US"/>
              <a:t/>
            </a:r>
          </a:p>
          <a:p>
            <a:r>
              <a:rPr lang="en-US"/>
              <a:t>And when my eldest stood apart,</a:t>
            </a:r>
          </a:p>
          <a:p>
            <a:r>
              <a:rPr lang="en-US"/>
              <a:t>wounded by the joy he didn’t understand,</a:t>
            </a:r>
          </a:p>
          <a:p>
            <a:r>
              <a:rPr lang="en-US"/>
              <a:t>I called him close:</a:t>
            </a:r>
          </a:p>
          <a:p>
            <a:r>
              <a:rPr lang="en-US"/>
              <a:t>All I have is yours. But this — this is grace.</a:t>
            </a:r>
          </a:p>
          <a:p>
            <a:r>
              <a:rPr lang="en-US"/>
              <a:t>Your brother was lost, and now he’s found.</a:t>
            </a:r>
          </a:p>
          <a:p>
            <a:r>
              <a:rPr lang="en-US"/>
              <a:t/>
            </a:r>
          </a:p>
          <a:p>
            <a:r>
              <a:rPr lang="en-US"/>
              <a:t>And that’s the story I keep telling —</a:t>
            </a:r>
          </a:p>
          <a:p>
            <a:r>
              <a:rPr lang="en-US"/>
              <a:t>to myself,</a:t>
            </a:r>
          </a:p>
          <a:p>
            <a:r>
              <a:rPr lang="en-US"/>
              <a:t>to my sons,</a:t>
            </a:r>
          </a:p>
          <a:p>
            <a:r>
              <a:rPr lang="en-US"/>
              <a:t>to the world:</a:t>
            </a:r>
          </a:p>
          <a:p>
            <a:r>
              <a:rPr lang="en-US"/>
              <a:t>Love waits.</a:t>
            </a:r>
          </a:p>
          <a:p>
            <a:r>
              <a:rPr lang="en-US"/>
              <a:t>Love runs.</a:t>
            </a:r>
          </a:p>
          <a:p>
            <a:r>
              <a:rPr lang="en-US"/>
              <a:t>Love welcomes home.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St Vincent de Paul Society is dedicated to serving those in need with compassion, generosity, and practical help.</a:t>
            </a:r>
          </a:p>
          <a:p>
            <a:r>
              <a:rPr lang="en-US"/>
              <a:t/>
            </a:r>
          </a:p>
          <a:p>
            <a:r>
              <a:rPr lang="en-US"/>
              <a:t>Our mission is simple: we seek out and support those in need, whoever they are, wherever they are.</a:t>
            </a:r>
          </a:p>
          <a:p>
            <a:r>
              <a:rPr lang="en-US"/>
              <a:t/>
            </a:r>
          </a:p>
          <a:p>
            <a:r>
              <a:rPr lang="en-US"/>
              <a:t>This October (2025), we mark Prisoners’ Week with the theme:</a:t>
            </a:r>
          </a:p>
          <a:p>
            <a:r>
              <a:rPr lang="en-US"/>
              <a:t/>
            </a:r>
          </a:p>
          <a:p>
            <a:r>
              <a:rPr lang="en-US"/>
              <a:t>Jesus looked at him and loved him (Mark 10:21), and he looks at you and loves you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Range of Work the SVP Does</a:t>
            </a:r>
          </a:p>
          <a:p>
            <a:r>
              <a:rPr lang="en-US"/>
              <a:t/>
            </a:r>
          </a:p>
          <a:p>
            <a:r>
              <a:rPr lang="en-US"/>
              <a:t>Remembering our mission: to seek out and support anyone in need.</a:t>
            </a:r>
          </a:p>
          <a:p>
            <a:r>
              <a:rPr lang="en-US"/>
              <a:t/>
            </a:r>
          </a:p>
          <a:p>
            <a:r>
              <a:rPr lang="en-US"/>
              <a:t>The SVP helps in many ways, including:</a:t>
            </a:r>
          </a:p>
          <a:p>
            <a:r>
              <a:rPr lang="en-US"/>
              <a:t/>
            </a:r>
          </a:p>
          <a:p>
            <a:r>
              <a:rPr lang="en-US"/>
              <a:t>Supporting people experiencing homelessness</a:t>
            </a:r>
          </a:p>
          <a:p>
            <a:r>
              <a:rPr lang="en-US"/>
              <a:t/>
            </a:r>
          </a:p>
          <a:p>
            <a:r>
              <a:rPr lang="en-US"/>
              <a:t>Visiting the lonely and isolated</a:t>
            </a:r>
          </a:p>
          <a:p>
            <a:r>
              <a:rPr lang="en-US"/>
              <a:t/>
            </a:r>
          </a:p>
          <a:p>
            <a:r>
              <a:rPr lang="en-US"/>
              <a:t>Offering debt advice and practical support</a:t>
            </a:r>
          </a:p>
          <a:p>
            <a:r>
              <a:rPr lang="en-US"/>
              <a:t/>
            </a:r>
          </a:p>
          <a:p>
            <a:r>
              <a:rPr lang="en-US"/>
              <a:t>Supporting prisoners and their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question we often hear: “Why would you work with prisoners?”</a:t>
            </a:r>
          </a:p>
          <a:p>
            <a:r>
              <a:rPr lang="en-US"/>
              <a:t/>
            </a:r>
          </a:p>
          <a:p>
            <a:r>
              <a:rPr lang="en-US"/>
              <a:t>The answer is simple: our Vincentian values call us to it.</a:t>
            </a:r>
          </a:p>
          <a:p>
            <a:r>
              <a:rPr lang="en-US"/>
              <a:t/>
            </a:r>
          </a:p>
          <a:p>
            <a:r>
              <a:rPr lang="en-US"/>
              <a:t>We believe no one is beyond God’s love or mercy.</a:t>
            </a:r>
          </a:p>
          <a:p>
            <a:r>
              <a:rPr lang="en-US"/>
              <a:t/>
            </a:r>
          </a:p>
          <a:p>
            <a:r>
              <a:rPr lang="en-US"/>
              <a:t>Supporting prisoners is part of our mission to seek out and serve those in need — wherever they are.</a:t>
            </a:r>
          </a:p>
          <a:p>
            <a:r>
              <a:rPr lang="en-US"/>
              <a:t/>
            </a:r>
          </a:p>
          <a:p>
            <a:r>
              <a:rPr lang="en-US"/>
              <a:t>Prison work is a core call of the SVP, following the example of St Vincent de Paul and Blessed Frédéric Ozanam.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your groups (or smaller groups), discuss and answer:</a:t>
            </a:r>
          </a:p>
          <a:p>
            <a:r>
              <a:rPr lang="en-US"/>
              <a:t/>
            </a:r>
          </a:p>
          <a:p>
            <a:r>
              <a:rPr lang="en-US"/>
              <a:t>What is the main purpose of criminal justice and the prison system?</a:t>
            </a:r>
          </a:p>
          <a:p>
            <a:r>
              <a:rPr lang="en-US"/>
              <a:t/>
            </a:r>
          </a:p>
          <a:p>
            <a:r>
              <a:rPr lang="en-US"/>
              <a:t>Why do they exist?</a:t>
            </a:r>
          </a:p>
          <a:p>
            <a:r>
              <a:rPr lang="en-US"/>
              <a:t/>
            </a:r>
          </a:p>
          <a:p>
            <a:r>
              <a:rPr lang="en-US"/>
              <a:t>What do we expect our prisons to do?</a:t>
            </a:r>
          </a:p>
          <a:p>
            <a:r>
              <a:rPr lang="en-US"/>
              <a:t/>
            </a:r>
          </a:p>
          <a:p>
            <a:r>
              <a:rPr lang="en-US"/>
              <a:t>Write your thoughts on post-it notes and add them to the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purposes of prisons (as outlined by government)</a:t>
            </a:r>
          </a:p>
          <a:p>
            <a:r>
              <a:rPr lang="en-US"/>
              <a:t/>
            </a:r>
          </a:p>
          <a:p>
            <a:r>
              <a:rPr lang="en-US"/>
              <a:t>Public protection – Keep society safe by securely holding those convicted of crimes.</a:t>
            </a:r>
          </a:p>
          <a:p>
            <a:r>
              <a:rPr lang="en-US"/>
              <a:t/>
            </a:r>
          </a:p>
          <a:p>
            <a:r>
              <a:rPr lang="en-US"/>
              <a:t>Punishment – Enforce penalties set by the courts as a consequence of crime.</a:t>
            </a:r>
          </a:p>
          <a:p>
            <a:r>
              <a:rPr lang="en-US"/>
              <a:t/>
            </a:r>
          </a:p>
          <a:p>
            <a:r>
              <a:rPr lang="en-US"/>
              <a:t>Rehabilitation – Help offenders change through education, training, and support to reduce reoffending.</a:t>
            </a:r>
          </a:p>
          <a:p>
            <a:r>
              <a:rPr lang="en-US"/>
              <a:t/>
            </a:r>
          </a:p>
          <a:p>
            <a:r>
              <a:rPr lang="en-US"/>
              <a:t>Deterrence – Discourage crime by showing the consequences of criminal behaviour.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Common Views on Punishment in Prisons</a:t>
            </a:r>
          </a:p>
          <a:p>
            <a:r>
              <a:rPr lang="en-US"/>
              <a:t>Many people strongly believe that prisons should focus on punishment.</a:t>
            </a:r>
          </a:p>
          <a:p>
            <a:r>
              <a:rPr lang="en-US"/>
              <a:t/>
            </a:r>
          </a:p>
          <a:p>
            <a:r>
              <a:rPr lang="en-US"/>
              <a:t>The idea is that offenders “shouldn’t have nice things” or an easy time while incarcerated.</a:t>
            </a:r>
          </a:p>
          <a:p>
            <a:r>
              <a:rPr lang="en-US"/>
              <a:t/>
            </a:r>
          </a:p>
          <a:p>
            <a:r>
              <a:rPr lang="en-US"/>
              <a:t>There is a widespread feeling that prisoners need to pay fully for what they have done.</a:t>
            </a:r>
          </a:p>
          <a:p>
            <a:r>
              <a:rPr lang="en-US"/>
              <a:t/>
            </a:r>
          </a:p>
          <a:p>
            <a:r>
              <a:rPr lang="en-US"/>
              <a:t>This perspective emphasises retribution and justice—making sure consequences fit the crime.</a:t>
            </a:r>
          </a:p>
          <a:p>
            <a:r>
              <a:rPr lang="en-US"/>
              <a:t/>
            </a:r>
          </a:p>
          <a:p>
            <a:r>
              <a:rPr lang="en-US"/>
              <a:t>Some worry that too much comfort or support might undermine accountability or the seriousness of the offence.</a:t>
            </a:r>
          </a:p>
          <a:p>
            <a:r>
              <a:rPr lang="en-US"/>
              <a:t/>
            </a:r>
          </a:p>
          <a:p>
            <a:r>
              <a:rPr lang="en-US"/>
              <a:t>But we know that the majority of those in our prisons will one day be released....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jpeg" Type="http://schemas.openxmlformats.org/officeDocument/2006/relationships/image"/><Relationship Id="rId11" Target="../media/image59.jpeg" Type="http://schemas.openxmlformats.org/officeDocument/2006/relationships/image"/><Relationship Id="rId12" Target="../media/image60.jpeg" Type="http://schemas.openxmlformats.org/officeDocument/2006/relationships/image"/><Relationship Id="rId13" Target="../media/image61.jpeg" Type="http://schemas.openxmlformats.org/officeDocument/2006/relationships/image"/><Relationship Id="rId2" Target="../notesSlides/notesSlide11.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54.jpeg" Type="http://schemas.openxmlformats.org/officeDocument/2006/relationships/image"/><Relationship Id="rId6" Target="../media/image3.png" Type="http://schemas.openxmlformats.org/officeDocument/2006/relationships/image"/><Relationship Id="rId7" Target="../media/image55.jpeg" Type="http://schemas.openxmlformats.org/officeDocument/2006/relationships/image"/><Relationship Id="rId8" Target="../media/image56.jpeg" Type="http://schemas.openxmlformats.org/officeDocument/2006/relationships/image"/><Relationship Id="rId9" Target="../media/image5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pn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jpeg" Type="http://schemas.openxmlformats.org/officeDocument/2006/relationships/image"/><Relationship Id="rId11" Target="../media/image3.png" Type="http://schemas.openxmlformats.org/officeDocument/2006/relationships/image"/><Relationship Id="rId12" Target="../media/image43.png" Type="http://schemas.openxmlformats.org/officeDocument/2006/relationships/image"/><Relationship Id="rId2" Target="../notesSlides/notesSlide14.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66.png" Type="http://schemas.openxmlformats.org/officeDocument/2006/relationships/image"/><Relationship Id="rId9" Target="../media/image6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jpeg" Type="http://schemas.openxmlformats.org/officeDocument/2006/relationships/image"/><Relationship Id="rId2" Target="../notesSlides/notesSlide15.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png" Type="http://schemas.openxmlformats.org/officeDocument/2006/relationships/image"/><Relationship Id="rId9" Target="../media/image7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png" Type="http://schemas.openxmlformats.org/officeDocument/2006/relationships/image"/><Relationship Id="rId2" Target="../notesSlides/notesSlide16.xml" Type="http://schemas.openxmlformats.org/officeDocument/2006/relationships/notesSlide"/><Relationship Id="rId3" Target="../media/image1.pn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3.pn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7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3.pn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5.png" Type="http://schemas.openxmlformats.org/officeDocument/2006/relationships/image"/><Relationship Id="rId4" Target="../media/image86.svg" Type="http://schemas.openxmlformats.org/officeDocument/2006/relationships/image"/><Relationship Id="rId5" Target="../media/image3.png" Type="http://schemas.openxmlformats.org/officeDocument/2006/relationships/image"/><Relationship Id="rId6" Target="../media/image77.png" Type="http://schemas.openxmlformats.org/officeDocument/2006/relationships/image"/><Relationship Id="rId7" Target="../media/image7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87.png" Type="http://schemas.openxmlformats.org/officeDocument/2006/relationships/image"/><Relationship Id="rId5" Target="../media/image88.svg" Type="http://schemas.openxmlformats.org/officeDocument/2006/relationships/image"/><Relationship Id="rId6" Target="../media/image89.png" Type="http://schemas.openxmlformats.org/officeDocument/2006/relationships/image"/><Relationship Id="rId7" Target="../media/image81.png" Type="http://schemas.openxmlformats.org/officeDocument/2006/relationships/image"/><Relationship Id="rId8" Target="../media/image82.svg" Type="http://schemas.openxmlformats.org/officeDocument/2006/relationships/image"/><Relationship Id="rId9"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3.png" Type="http://schemas.openxmlformats.org/officeDocument/2006/relationships/image"/><Relationship Id="rId2" Target="../notesSlides/notesSlide2.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pn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VAGksvxo3eE.mp4" Type="http://schemas.openxmlformats.org/officeDocument/2006/relationships/video"/><Relationship Id="rId4" Target="../media/VAGksvxo3eE.mp4" Type="http://schemas.microsoft.com/office/2007/relationships/media"/></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jpeg" Type="http://schemas.openxmlformats.org/officeDocument/2006/relationships/image"/><Relationship Id="rId11" Target="../media/image18.jpeg" Type="http://schemas.openxmlformats.org/officeDocument/2006/relationships/image"/><Relationship Id="rId12" Target="../media/image19.jpeg" Type="http://schemas.openxmlformats.org/officeDocument/2006/relationships/image"/><Relationship Id="rId13" Target="../media/image20.jpeg" Type="http://schemas.openxmlformats.org/officeDocument/2006/relationships/image"/><Relationship Id="rId14" Target="../media/image21.jpeg" Type="http://schemas.openxmlformats.org/officeDocument/2006/relationships/image"/><Relationship Id="rId15" Target="../media/image22.jpeg" Type="http://schemas.openxmlformats.org/officeDocument/2006/relationships/image"/><Relationship Id="rId2" Target="../notesSlides/notesSlide3.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jpe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png" Type="http://schemas.openxmlformats.org/officeDocument/2006/relationships/image"/><Relationship Id="rId19" Target="../media/image38.svg" Type="http://schemas.openxmlformats.org/officeDocument/2006/relationships/image"/><Relationship Id="rId2" Target="../notesSlides/notesSlide4.xml" Type="http://schemas.openxmlformats.org/officeDocument/2006/relationships/notesSlide"/><Relationship Id="rId20" Target="../media/image39.png" Type="http://schemas.openxmlformats.org/officeDocument/2006/relationships/image"/><Relationship Id="rId21" Target="../media/image40.svg" Type="http://schemas.openxmlformats.org/officeDocument/2006/relationships/image"/><Relationship Id="rId22" Target="../media/image3.png" Type="http://schemas.openxmlformats.org/officeDocument/2006/relationships/image"/><Relationship Id="rId3" Target="../media/image23.png" Type="http://schemas.openxmlformats.org/officeDocument/2006/relationships/image"/><Relationship Id="rId4" Target="../media/image1.pn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notesSlides/notesSlide5.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3.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3.png" Type="http://schemas.openxmlformats.org/officeDocument/2006/relationships/image"/><Relationship Id="rId6" Target="../media/image46.png" Type="http://schemas.openxmlformats.org/officeDocument/2006/relationships/image"/><Relationship Id="rId7" Target="../media/image43.png" Type="http://schemas.openxmlformats.org/officeDocument/2006/relationships/image"/><Relationship Id="rId8" Target="../media/image4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jpeg" Type="http://schemas.openxmlformats.org/officeDocument/2006/relationships/image"/><Relationship Id="rId9" Target="../media/image5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10800000">
            <a:off x="15102349" y="8761824"/>
            <a:ext cx="4423280" cy="1329717"/>
            <a:chOff x="0" y="0"/>
            <a:chExt cx="1164979" cy="350213"/>
          </a:xfrm>
        </p:grpSpPr>
        <p:sp>
          <p:nvSpPr>
            <p:cNvPr name="Freeform 41" id="41"/>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2" id="42"/>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3" id="43"/>
          <p:cNvSpPr/>
          <p:nvPr/>
        </p:nvSpPr>
        <p:spPr>
          <a:xfrm flipH="false" flipV="false" rot="0">
            <a:off x="15917494" y="8802436"/>
            <a:ext cx="2213511" cy="1248493"/>
          </a:xfrm>
          <a:custGeom>
            <a:avLst/>
            <a:gdLst/>
            <a:ahLst/>
            <a:cxnLst/>
            <a:rect r="r" b="b" t="t" l="l"/>
            <a:pathLst>
              <a:path h="1248493" w="2213511">
                <a:moveTo>
                  <a:pt x="0" y="0"/>
                </a:moveTo>
                <a:lnTo>
                  <a:pt x="2213511" y="0"/>
                </a:lnTo>
                <a:lnTo>
                  <a:pt x="2213511" y="1248493"/>
                </a:lnTo>
                <a:lnTo>
                  <a:pt x="0" y="1248493"/>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10800000">
            <a:off x="15102349" y="8761824"/>
            <a:ext cx="4423280" cy="1329717"/>
            <a:chOff x="0" y="0"/>
            <a:chExt cx="1164979" cy="350213"/>
          </a:xfrm>
        </p:grpSpPr>
        <p:sp>
          <p:nvSpPr>
            <p:cNvPr name="Freeform 11" id="11"/>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2" id="12"/>
            <p:cNvSpPr txBox="true"/>
            <p:nvPr/>
          </p:nvSpPr>
          <p:spPr>
            <a:xfrm>
              <a:off x="0" y="-57150"/>
              <a:ext cx="1050679" cy="407363"/>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5917494" y="8802436"/>
            <a:ext cx="2213511" cy="1248493"/>
          </a:xfrm>
          <a:custGeom>
            <a:avLst/>
            <a:gdLst/>
            <a:ahLst/>
            <a:cxnLst/>
            <a:rect r="r" b="b" t="t" l="l"/>
            <a:pathLst>
              <a:path h="1248493" w="2213511">
                <a:moveTo>
                  <a:pt x="0" y="0"/>
                </a:moveTo>
                <a:lnTo>
                  <a:pt x="2213511" y="0"/>
                </a:lnTo>
                <a:lnTo>
                  <a:pt x="2213511" y="1248493"/>
                </a:lnTo>
                <a:lnTo>
                  <a:pt x="0" y="1248493"/>
                </a:lnTo>
                <a:lnTo>
                  <a:pt x="0" y="0"/>
                </a:lnTo>
                <a:close/>
              </a:path>
            </a:pathLst>
          </a:custGeom>
          <a:blipFill>
            <a:blip r:embed="rId6"/>
            <a:stretch>
              <a:fillRect l="0" t="0" r="0" b="0"/>
            </a:stretch>
          </a:blipFill>
        </p:spPr>
      </p:sp>
      <p:sp>
        <p:nvSpPr>
          <p:cNvPr name="TextBox 14" id="14"/>
          <p:cNvSpPr txBox="true"/>
          <p:nvPr/>
        </p:nvSpPr>
        <p:spPr>
          <a:xfrm rot="-71100">
            <a:off x="4908141" y="947312"/>
            <a:ext cx="18214537" cy="783811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5" id="15"/>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3502018" y="5831967"/>
            <a:ext cx="4582047" cy="3967846"/>
            <a:chOff x="0" y="0"/>
            <a:chExt cx="4282440" cy="3708400"/>
          </a:xfrm>
        </p:grpSpPr>
        <p:sp>
          <p:nvSpPr>
            <p:cNvPr name="Freeform 19" id="1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865" t="0" r="-14865" b="0"/>
              </a:stretch>
            </a:blipFill>
            <a:ln w="95250" cap="sq">
              <a:solidFill>
                <a:srgbClr val="FFFFFF"/>
              </a:solidFill>
              <a:prstDash val="solid"/>
              <a:miter/>
            </a:ln>
          </p:spPr>
        </p:sp>
      </p:gr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25" id="25"/>
          <p:cNvGrpSpPr/>
          <p:nvPr/>
        </p:nvGrpSpPr>
        <p:grpSpPr>
          <a:xfrm rot="0">
            <a:off x="2685232" y="-333809"/>
            <a:ext cx="4582047" cy="3967846"/>
            <a:chOff x="0" y="0"/>
            <a:chExt cx="4282440" cy="3708400"/>
          </a:xfrm>
        </p:grpSpPr>
        <p:sp>
          <p:nvSpPr>
            <p:cNvPr name="Freeform 26" id="2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7"/>
              <a:stretch>
                <a:fillRect l="-7730" t="0" r="-7730" b="0"/>
              </a:stretch>
            </a:blipFill>
            <a:ln w="95250" cap="sq">
              <a:solidFill>
                <a:srgbClr val="FFFFFF"/>
              </a:solidFill>
              <a:prstDash val="solid"/>
              <a:miter/>
            </a:ln>
          </p:spPr>
        </p:sp>
      </p:grpSp>
      <p:grpSp>
        <p:nvGrpSpPr>
          <p:cNvPr name="Group 27" id="27"/>
          <p:cNvGrpSpPr/>
          <p:nvPr/>
        </p:nvGrpSpPr>
        <p:grpSpPr>
          <a:xfrm rot="0">
            <a:off x="6309678" y="1714749"/>
            <a:ext cx="4582047" cy="3967846"/>
            <a:chOff x="0" y="0"/>
            <a:chExt cx="4282440" cy="3708400"/>
          </a:xfrm>
        </p:grpSpPr>
        <p:sp>
          <p:nvSpPr>
            <p:cNvPr name="Freeform 28" id="2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8"/>
              <a:stretch>
                <a:fillRect l="0" t="0" r="-29974" b="0"/>
              </a:stretch>
            </a:blipFill>
            <a:ln w="95250" cap="sq">
              <a:solidFill>
                <a:srgbClr val="FFFFFF"/>
              </a:solidFill>
              <a:prstDash val="solid"/>
              <a:miter/>
            </a:ln>
          </p:spPr>
        </p:sp>
      </p:grpSp>
      <p:grpSp>
        <p:nvGrpSpPr>
          <p:cNvPr name="Group 29" id="29"/>
          <p:cNvGrpSpPr/>
          <p:nvPr/>
        </p:nvGrpSpPr>
        <p:grpSpPr>
          <a:xfrm rot="0">
            <a:off x="9923058" y="3788040"/>
            <a:ext cx="4582047" cy="3967846"/>
            <a:chOff x="0" y="0"/>
            <a:chExt cx="4282440" cy="3708400"/>
          </a:xfrm>
        </p:grpSpPr>
        <p:sp>
          <p:nvSpPr>
            <p:cNvPr name="Freeform 30" id="30"/>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9"/>
              <a:stretch>
                <a:fillRect l="-11009" t="0" r="-12593" b="-18470"/>
              </a:stretch>
            </a:blipFill>
            <a:ln w="95250" cap="sq">
              <a:solidFill>
                <a:srgbClr val="FFFFFF"/>
              </a:solidFill>
              <a:prstDash val="solid"/>
              <a:miter/>
            </a:ln>
          </p:spPr>
        </p:sp>
      </p:grpSp>
      <p:grpSp>
        <p:nvGrpSpPr>
          <p:cNvPr name="Group 31" id="31"/>
          <p:cNvGrpSpPr/>
          <p:nvPr/>
        </p:nvGrpSpPr>
        <p:grpSpPr>
          <a:xfrm rot="0">
            <a:off x="9923058" y="-333809"/>
            <a:ext cx="4582047" cy="3967846"/>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0"/>
              <a:stretch>
                <a:fillRect l="-14865" t="0" r="-14865" b="0"/>
              </a:stretch>
            </a:blipFill>
            <a:ln w="95250" cap="sq">
              <a:solidFill>
                <a:srgbClr val="FFFFFF"/>
              </a:solidFill>
              <a:prstDash val="solid"/>
              <a:miter/>
            </a:ln>
          </p:spPr>
        </p:sp>
      </p:grpSp>
      <p:grpSp>
        <p:nvGrpSpPr>
          <p:cNvPr name="Group 33" id="33"/>
          <p:cNvGrpSpPr/>
          <p:nvPr/>
        </p:nvGrpSpPr>
        <p:grpSpPr>
          <a:xfrm rot="0">
            <a:off x="13502018" y="1714749"/>
            <a:ext cx="4582047" cy="3967846"/>
            <a:chOff x="0" y="0"/>
            <a:chExt cx="4282440" cy="3708400"/>
          </a:xfrm>
        </p:grpSpPr>
        <p:sp>
          <p:nvSpPr>
            <p:cNvPr name="Freeform 34" id="3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1"/>
              <a:stretch>
                <a:fillRect l="-19117" t="-7238" r="-16112" b="-2270"/>
              </a:stretch>
            </a:blipFill>
            <a:ln w="95250" cap="sq">
              <a:solidFill>
                <a:srgbClr val="FFFFFF"/>
              </a:solidFill>
              <a:prstDash val="solid"/>
              <a:miter/>
            </a:ln>
          </p:spPr>
        </p:sp>
      </p:grpSp>
      <p:grpSp>
        <p:nvGrpSpPr>
          <p:cNvPr name="Group 35" id="35"/>
          <p:cNvGrpSpPr/>
          <p:nvPr/>
        </p:nvGrpSpPr>
        <p:grpSpPr>
          <a:xfrm rot="0">
            <a:off x="2685232" y="3788040"/>
            <a:ext cx="4582047" cy="3967846"/>
            <a:chOff x="0" y="0"/>
            <a:chExt cx="4282440" cy="3708400"/>
          </a:xfrm>
        </p:grpSpPr>
        <p:sp>
          <p:nvSpPr>
            <p:cNvPr name="Freeform 36" id="3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2"/>
              <a:stretch>
                <a:fillRect l="-29731" t="0" r="0" b="0"/>
              </a:stretch>
            </a:blipFill>
            <a:ln w="95250" cap="sq">
              <a:solidFill>
                <a:srgbClr val="FFFFFF"/>
              </a:solidFill>
              <a:prstDash val="solid"/>
              <a:miter/>
            </a:ln>
          </p:spPr>
        </p:sp>
      </p:grpSp>
      <p:grpSp>
        <p:nvGrpSpPr>
          <p:cNvPr name="Group 37" id="37"/>
          <p:cNvGrpSpPr/>
          <p:nvPr/>
        </p:nvGrpSpPr>
        <p:grpSpPr>
          <a:xfrm rot="0">
            <a:off x="6309678" y="5831967"/>
            <a:ext cx="4582047" cy="3967846"/>
            <a:chOff x="0" y="0"/>
            <a:chExt cx="4282440" cy="3708400"/>
          </a:xfrm>
        </p:grpSpPr>
        <p:sp>
          <p:nvSpPr>
            <p:cNvPr name="Freeform 38" id="3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3"/>
              <a:stretch>
                <a:fillRect l="-14865" t="0" r="-14865" b="0"/>
              </a:stretch>
            </a:blipFill>
            <a:ln w="95250" cap="sq">
              <a:solidFill>
                <a:srgbClr val="FFFFFF"/>
              </a:solidFill>
              <a:prstDash val="solid"/>
              <a:miter/>
            </a:ln>
          </p:spPr>
        </p:sp>
      </p:grpSp>
      <p:sp>
        <p:nvSpPr>
          <p:cNvPr name="TextBox 39" id="39"/>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MATCH THE CARDS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21" id="21"/>
          <p:cNvSpPr/>
          <p:nvPr/>
        </p:nvSpPr>
        <p:spPr>
          <a:xfrm flipH="false" flipV="false" rot="0">
            <a:off x="6795766" y="4644819"/>
            <a:ext cx="6628113" cy="5642181"/>
          </a:xfrm>
          <a:custGeom>
            <a:avLst/>
            <a:gdLst/>
            <a:ahLst/>
            <a:cxnLst/>
            <a:rect r="r" b="b" t="t" l="l"/>
            <a:pathLst>
              <a:path h="5642181" w="6628113">
                <a:moveTo>
                  <a:pt x="0" y="0"/>
                </a:moveTo>
                <a:lnTo>
                  <a:pt x="6628113" y="0"/>
                </a:lnTo>
                <a:lnTo>
                  <a:pt x="6628113" y="5642181"/>
                </a:lnTo>
                <a:lnTo>
                  <a:pt x="0" y="56421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77192">
            <a:off x="7082562" y="3332513"/>
            <a:ext cx="10947140" cy="1153819"/>
          </a:xfrm>
          <a:prstGeom prst="rect">
            <a:avLst/>
          </a:prstGeom>
        </p:spPr>
        <p:txBody>
          <a:bodyPr anchor="t" rtlCol="false" tIns="0" lIns="0" bIns="0" rIns="0">
            <a:spAutoFit/>
          </a:bodyPr>
          <a:lstStyle/>
          <a:p>
            <a:pPr algn="r">
              <a:lnSpc>
                <a:spcPts val="8359"/>
              </a:lnSpc>
            </a:pPr>
            <a:r>
              <a:rPr lang="en-US" sz="7599">
                <a:solidFill>
                  <a:srgbClr val="1C1A1A"/>
                </a:solidFill>
                <a:latin typeface="Poppins"/>
                <a:ea typeface="Poppins"/>
                <a:cs typeface="Poppins"/>
                <a:sym typeface="Poppins"/>
              </a:rPr>
              <a:t>Let’s talk numbers!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87468" y="8593442"/>
            <a:ext cx="4423280" cy="1329717"/>
            <a:chOff x="0" y="0"/>
            <a:chExt cx="5897707" cy="1772956"/>
          </a:xfrm>
        </p:grpSpPr>
        <p:grpSp>
          <p:nvGrpSpPr>
            <p:cNvPr name="Group 3" id="3"/>
            <p:cNvGrpSpPr/>
            <p:nvPr/>
          </p:nvGrpSpPr>
          <p:grpSpPr>
            <a:xfrm rot="-10800000">
              <a:off x="0" y="0"/>
              <a:ext cx="5897707" cy="1772956"/>
              <a:chOff x="0" y="0"/>
              <a:chExt cx="1164979" cy="350213"/>
            </a:xfrm>
          </p:grpSpPr>
          <p:sp>
            <p:nvSpPr>
              <p:cNvPr name="Freeform 4" id="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 id="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3"/>
              <a:stretch>
                <a:fillRect l="0" t="0" r="0" b="0"/>
              </a:stretch>
            </a:blipFill>
          </p:spPr>
        </p:sp>
      </p:grpSp>
      <p:grpSp>
        <p:nvGrpSpPr>
          <p:cNvPr name="Group 7" id="7"/>
          <p:cNvGrpSpPr/>
          <p:nvPr/>
        </p:nvGrpSpPr>
        <p:grpSpPr>
          <a:xfrm rot="0">
            <a:off x="815472" y="591510"/>
            <a:ext cx="1801590" cy="1801590"/>
            <a:chOff x="0" y="0"/>
            <a:chExt cx="2402120" cy="2402120"/>
          </a:xfrm>
        </p:grpSpPr>
        <p:sp>
          <p:nvSpPr>
            <p:cNvPr name="Freeform 8" id="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714253" y="717015"/>
              <a:ext cx="973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123</a:t>
              </a:r>
            </a:p>
          </p:txBody>
        </p:sp>
      </p:grpSp>
      <p:grpSp>
        <p:nvGrpSpPr>
          <p:cNvPr name="Group 10" id="10"/>
          <p:cNvGrpSpPr/>
          <p:nvPr/>
        </p:nvGrpSpPr>
        <p:grpSpPr>
          <a:xfrm rot="0">
            <a:off x="815472" y="2698296"/>
            <a:ext cx="1801590" cy="1801590"/>
            <a:chOff x="0" y="0"/>
            <a:chExt cx="2402120" cy="2402120"/>
          </a:xfrm>
        </p:grpSpPr>
        <p:sp>
          <p:nvSpPr>
            <p:cNvPr name="Freeform 11" id="11"/>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538618" y="583832"/>
              <a:ext cx="132488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63%</a:t>
              </a:r>
            </a:p>
          </p:txBody>
        </p:sp>
      </p:grpSp>
      <p:grpSp>
        <p:nvGrpSpPr>
          <p:cNvPr name="Group 13" id="13"/>
          <p:cNvGrpSpPr/>
          <p:nvPr/>
        </p:nvGrpSpPr>
        <p:grpSpPr>
          <a:xfrm rot="0">
            <a:off x="815472" y="4923086"/>
            <a:ext cx="1801590" cy="1801590"/>
            <a:chOff x="0" y="0"/>
            <a:chExt cx="2402120" cy="2402120"/>
          </a:xfrm>
        </p:grpSpPr>
        <p:sp>
          <p:nvSpPr>
            <p:cNvPr name="Freeform 14" id="14"/>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625496" y="711064"/>
              <a:ext cx="1151129"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£76</a:t>
              </a:r>
            </a:p>
          </p:txBody>
        </p:sp>
      </p:grpSp>
      <p:grpSp>
        <p:nvGrpSpPr>
          <p:cNvPr name="Group 16" id="16"/>
          <p:cNvGrpSpPr/>
          <p:nvPr/>
        </p:nvGrpSpPr>
        <p:grpSpPr>
          <a:xfrm rot="0">
            <a:off x="815472" y="7029416"/>
            <a:ext cx="1801590" cy="1801590"/>
            <a:chOff x="0" y="0"/>
            <a:chExt cx="2402120" cy="2402120"/>
          </a:xfrm>
        </p:grpSpPr>
        <p:sp>
          <p:nvSpPr>
            <p:cNvPr name="Freeform 17" id="17"/>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91003" y="814239"/>
              <a:ext cx="2220113"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88,000</a:t>
              </a:r>
            </a:p>
          </p:txBody>
        </p:sp>
      </p:grpSp>
      <p:grpSp>
        <p:nvGrpSpPr>
          <p:cNvPr name="Group 19" id="19"/>
          <p:cNvGrpSpPr/>
          <p:nvPr/>
        </p:nvGrpSpPr>
        <p:grpSpPr>
          <a:xfrm rot="0">
            <a:off x="8307077" y="591510"/>
            <a:ext cx="1801590" cy="1801590"/>
            <a:chOff x="0" y="0"/>
            <a:chExt cx="2402120" cy="2402120"/>
          </a:xfrm>
        </p:grpSpPr>
        <p:sp>
          <p:nvSpPr>
            <p:cNvPr name="Freeform 20" id="20"/>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545162" y="649547"/>
              <a:ext cx="1362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50%</a:t>
              </a:r>
            </a:p>
          </p:txBody>
        </p:sp>
      </p:grpSp>
      <p:sp>
        <p:nvSpPr>
          <p:cNvPr name="Freeform 22" id="22"/>
          <p:cNvSpPr/>
          <p:nvPr/>
        </p:nvSpPr>
        <p:spPr>
          <a:xfrm flipH="false" flipV="false" rot="0">
            <a:off x="8340901" y="2698296"/>
            <a:ext cx="1801590" cy="1801548"/>
          </a:xfrm>
          <a:custGeom>
            <a:avLst/>
            <a:gdLst/>
            <a:ahLst/>
            <a:cxnLst/>
            <a:rect r="r" b="b" t="t" l="l"/>
            <a:pathLst>
              <a:path h="1801548" w="1801590">
                <a:moveTo>
                  <a:pt x="0" y="0"/>
                </a:moveTo>
                <a:lnTo>
                  <a:pt x="1801590" y="0"/>
                </a:lnTo>
                <a:lnTo>
                  <a:pt x="1801590" y="1801548"/>
                </a:lnTo>
                <a:lnTo>
                  <a:pt x="0" y="1801548"/>
                </a:lnTo>
                <a:lnTo>
                  <a:pt x="0" y="0"/>
                </a:lnTo>
                <a:close/>
              </a:path>
            </a:pathLst>
          </a:custGeom>
          <a:blipFill>
            <a:blip r:embed="rId4">
              <a:extLst>
                <a:ext uri="{96DAC541-7B7A-43D3-8B79-37D633B846F1}">
                  <asvg:svgBlip xmlns:asvg="http://schemas.microsoft.com/office/drawing/2016/SVG/main" r:embed="rId5"/>
                </a:ext>
              </a:extLst>
            </a:blip>
            <a:stretch>
              <a:fillRect l="0" t="-1" r="0" b="-1"/>
            </a:stretch>
          </a:blipFill>
        </p:spPr>
      </p:sp>
      <p:sp>
        <p:nvSpPr>
          <p:cNvPr name="TextBox 23" id="23"/>
          <p:cNvSpPr txBox="true"/>
          <p:nvPr/>
        </p:nvSpPr>
        <p:spPr>
          <a:xfrm rot="0">
            <a:off x="8541239" y="3203040"/>
            <a:ext cx="1400916" cy="677802"/>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7,000</a:t>
            </a:r>
          </a:p>
        </p:txBody>
      </p:sp>
      <p:grpSp>
        <p:nvGrpSpPr>
          <p:cNvPr name="Group 24" id="24"/>
          <p:cNvGrpSpPr/>
          <p:nvPr/>
        </p:nvGrpSpPr>
        <p:grpSpPr>
          <a:xfrm rot="0">
            <a:off x="8359339" y="4804626"/>
            <a:ext cx="1801590" cy="1801590"/>
            <a:chOff x="0" y="0"/>
            <a:chExt cx="2402120" cy="2402120"/>
          </a:xfrm>
        </p:grpSpPr>
        <p:sp>
          <p:nvSpPr>
            <p:cNvPr name="Freeform 25" id="25"/>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579678" y="711064"/>
              <a:ext cx="1311797"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25%</a:t>
              </a:r>
            </a:p>
          </p:txBody>
        </p:sp>
      </p:grpSp>
      <p:grpSp>
        <p:nvGrpSpPr>
          <p:cNvPr name="Group 27" id="27"/>
          <p:cNvGrpSpPr/>
          <p:nvPr/>
        </p:nvGrpSpPr>
        <p:grpSpPr>
          <a:xfrm rot="0">
            <a:off x="8385226" y="7029416"/>
            <a:ext cx="1801590" cy="1801590"/>
            <a:chOff x="0" y="0"/>
            <a:chExt cx="2402120" cy="2402120"/>
          </a:xfrm>
        </p:grpSpPr>
        <p:sp>
          <p:nvSpPr>
            <p:cNvPr name="Freeform 28" id="2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136597" y="455001"/>
              <a:ext cx="2193724" cy="1474341"/>
            </a:xfrm>
            <a:prstGeom prst="rect">
              <a:avLst/>
            </a:prstGeom>
          </p:spPr>
          <p:txBody>
            <a:bodyPr anchor="t" rtlCol="false" tIns="0" lIns="0" bIns="0" rIns="0">
              <a:spAutoFit/>
            </a:bodyPr>
            <a:lstStyle/>
            <a:p>
              <a:pPr algn="ctr">
                <a:lnSpc>
                  <a:spcPts val="4479"/>
                </a:lnSpc>
              </a:pPr>
              <a:r>
                <a:rPr lang="en-US" sz="3199" b="true">
                  <a:solidFill>
                    <a:srgbClr val="FDFAFD"/>
                  </a:solidFill>
                  <a:latin typeface="Poppins Bold"/>
                  <a:ea typeface="Poppins Bold"/>
                  <a:cs typeface="Poppins Bold"/>
                  <a:sym typeface="Poppins Bold"/>
                </a:rPr>
                <a:t>£6.85 billion </a:t>
              </a:r>
            </a:p>
          </p:txBody>
        </p:sp>
      </p:grpSp>
      <p:sp>
        <p:nvSpPr>
          <p:cNvPr name="TextBox 30" id="30"/>
          <p:cNvSpPr txBox="true"/>
          <p:nvPr/>
        </p:nvSpPr>
        <p:spPr>
          <a:xfrm rot="0">
            <a:off x="2796246" y="947275"/>
            <a:ext cx="4777780" cy="1013861"/>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prisons in England and Wales. </a:t>
            </a:r>
          </a:p>
        </p:txBody>
      </p:sp>
      <p:sp>
        <p:nvSpPr>
          <p:cNvPr name="TextBox 31" id="31"/>
          <p:cNvSpPr txBox="true"/>
          <p:nvPr/>
        </p:nvSpPr>
        <p:spPr>
          <a:xfrm rot="0">
            <a:off x="2796246" y="7454542"/>
            <a:ext cx="4219157"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in prison system.  </a:t>
            </a:r>
          </a:p>
        </p:txBody>
      </p:sp>
      <p:sp>
        <p:nvSpPr>
          <p:cNvPr name="TextBox 32" id="32"/>
          <p:cNvSpPr txBox="true"/>
          <p:nvPr/>
        </p:nvSpPr>
        <p:spPr>
          <a:xfrm rot="0">
            <a:off x="10318920" y="3054060"/>
            <a:ext cx="5953181"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who will remain in prison for life.  </a:t>
            </a:r>
          </a:p>
        </p:txBody>
      </p:sp>
      <p:sp>
        <p:nvSpPr>
          <p:cNvPr name="TextBox 33" id="33"/>
          <p:cNvSpPr txBox="true"/>
          <p:nvPr/>
        </p:nvSpPr>
        <p:spPr>
          <a:xfrm rot="0">
            <a:off x="2796246" y="2655179"/>
            <a:ext cx="4871714" cy="202423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secure a shelter for the first night following release. </a:t>
            </a:r>
          </a:p>
        </p:txBody>
      </p:sp>
      <p:sp>
        <p:nvSpPr>
          <p:cNvPr name="TextBox 34" id="34"/>
          <p:cNvSpPr txBox="true"/>
          <p:nvPr/>
        </p:nvSpPr>
        <p:spPr>
          <a:xfrm rot="0">
            <a:off x="10473770" y="7425435"/>
            <a:ext cx="5482421"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the UK government spends on the prison system.  </a:t>
            </a:r>
          </a:p>
        </p:txBody>
      </p:sp>
      <p:sp>
        <p:nvSpPr>
          <p:cNvPr name="TextBox 35" id="35"/>
          <p:cNvSpPr txBox="true"/>
          <p:nvPr/>
        </p:nvSpPr>
        <p:spPr>
          <a:xfrm rot="0">
            <a:off x="10318920" y="951739"/>
            <a:ext cx="6075622"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gain employment after release. </a:t>
            </a:r>
          </a:p>
        </p:txBody>
      </p:sp>
      <p:sp>
        <p:nvSpPr>
          <p:cNvPr name="TextBox 36" id="36"/>
          <p:cNvSpPr txBox="true"/>
          <p:nvPr/>
        </p:nvSpPr>
        <p:spPr>
          <a:xfrm rot="0">
            <a:off x="2796246" y="5144341"/>
            <a:ext cx="4967906"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given to people on release as a ‘discharge grant’ </a:t>
            </a:r>
          </a:p>
        </p:txBody>
      </p:sp>
      <p:sp>
        <p:nvSpPr>
          <p:cNvPr name="TextBox 37" id="37"/>
          <p:cNvSpPr txBox="true"/>
          <p:nvPr/>
        </p:nvSpPr>
        <p:spPr>
          <a:xfrm rot="0">
            <a:off x="10473770" y="4907798"/>
            <a:ext cx="5765922"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live in overcrowded prison accommodation.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25" y="419635"/>
            <a:ext cx="18288000" cy="9309824"/>
          </a:xfrm>
          <a:custGeom>
            <a:avLst/>
            <a:gdLst/>
            <a:ahLst/>
            <a:cxnLst/>
            <a:rect r="r" b="b" t="t" l="l"/>
            <a:pathLst>
              <a:path h="9309824" w="18288000">
                <a:moveTo>
                  <a:pt x="0" y="0"/>
                </a:moveTo>
                <a:lnTo>
                  <a:pt x="18288000" y="0"/>
                </a:lnTo>
                <a:lnTo>
                  <a:pt x="18288000" y="9309824"/>
                </a:lnTo>
                <a:lnTo>
                  <a:pt x="0" y="9309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420909">
            <a:off x="-2652853" y="5921135"/>
            <a:ext cx="8063379" cy="1710564"/>
          </a:xfrm>
          <a:custGeom>
            <a:avLst/>
            <a:gdLst/>
            <a:ahLst/>
            <a:cxnLst/>
            <a:rect r="r" b="b" t="t" l="l"/>
            <a:pathLst>
              <a:path h="1710564" w="8063379">
                <a:moveTo>
                  <a:pt x="0" y="0"/>
                </a:moveTo>
                <a:lnTo>
                  <a:pt x="8063379" y="0"/>
                </a:lnTo>
                <a:lnTo>
                  <a:pt x="8063379" y="1710565"/>
                </a:lnTo>
                <a:lnTo>
                  <a:pt x="0" y="1710565"/>
                </a:lnTo>
                <a:lnTo>
                  <a:pt x="0" y="0"/>
                </a:lnTo>
                <a:close/>
              </a:path>
            </a:pathLst>
          </a:custGeom>
          <a:blipFill>
            <a:blip r:embed="rId5">
              <a:alphaModFix amt="70000"/>
            </a:blip>
            <a:stretch>
              <a:fillRect l="0" t="0" r="-99661" b="0"/>
            </a:stretch>
          </a:blipFill>
        </p:spPr>
      </p:sp>
      <p:sp>
        <p:nvSpPr>
          <p:cNvPr name="Freeform 4" id="4"/>
          <p:cNvSpPr/>
          <p:nvPr/>
        </p:nvSpPr>
        <p:spPr>
          <a:xfrm flipH="true" flipV="false" rot="-3613">
            <a:off x="1595437" y="718834"/>
            <a:ext cx="18815301" cy="9578255"/>
          </a:xfrm>
          <a:custGeom>
            <a:avLst/>
            <a:gdLst/>
            <a:ahLst/>
            <a:cxnLst/>
            <a:rect r="r" b="b" t="t" l="l"/>
            <a:pathLst>
              <a:path h="9578255" w="18815301">
                <a:moveTo>
                  <a:pt x="18815301" y="0"/>
                </a:moveTo>
                <a:lnTo>
                  <a:pt x="0" y="0"/>
                </a:lnTo>
                <a:lnTo>
                  <a:pt x="0" y="9578256"/>
                </a:lnTo>
                <a:lnTo>
                  <a:pt x="18815301" y="9578256"/>
                </a:lnTo>
                <a:lnTo>
                  <a:pt x="18815301"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025606" y="2317482"/>
            <a:ext cx="17046750" cy="844237"/>
            <a:chOff x="0" y="0"/>
            <a:chExt cx="4489679" cy="222350"/>
          </a:xfrm>
        </p:grpSpPr>
        <p:sp>
          <p:nvSpPr>
            <p:cNvPr name="Freeform 6" id="6"/>
            <p:cNvSpPr/>
            <p:nvPr/>
          </p:nvSpPr>
          <p:spPr>
            <a:xfrm flipH="false" flipV="false" rot="0">
              <a:off x="0" y="0"/>
              <a:ext cx="4489679" cy="222350"/>
            </a:xfrm>
            <a:custGeom>
              <a:avLst/>
              <a:gdLst/>
              <a:ahLst/>
              <a:cxnLst/>
              <a:rect r="r" b="b" t="t" l="l"/>
              <a:pathLst>
                <a:path h="222350" w="4489679">
                  <a:moveTo>
                    <a:pt x="0" y="0"/>
                  </a:moveTo>
                  <a:lnTo>
                    <a:pt x="4489679" y="0"/>
                  </a:lnTo>
                  <a:lnTo>
                    <a:pt x="4489679" y="222350"/>
                  </a:lnTo>
                  <a:lnTo>
                    <a:pt x="0" y="222350"/>
                  </a:lnTo>
                  <a:close/>
                </a:path>
              </a:pathLst>
            </a:custGeom>
            <a:solidFill>
              <a:srgbClr val="67C8F4"/>
            </a:solidFill>
          </p:spPr>
        </p:sp>
        <p:sp>
          <p:nvSpPr>
            <p:cNvPr name="TextBox 7" id="7"/>
            <p:cNvSpPr txBox="true"/>
            <p:nvPr/>
          </p:nvSpPr>
          <p:spPr>
            <a:xfrm>
              <a:off x="0" y="-57150"/>
              <a:ext cx="4489679" cy="279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253663">
            <a:off x="2025606" y="2739600"/>
            <a:ext cx="5746007" cy="3841073"/>
          </a:xfrm>
          <a:custGeom>
            <a:avLst/>
            <a:gdLst/>
            <a:ahLst/>
            <a:cxnLst/>
            <a:rect r="r" b="b" t="t" l="l"/>
            <a:pathLst>
              <a:path h="3841073" w="5746007">
                <a:moveTo>
                  <a:pt x="0" y="0"/>
                </a:moveTo>
                <a:lnTo>
                  <a:pt x="5746007" y="0"/>
                </a:lnTo>
                <a:lnTo>
                  <a:pt x="5746007" y="3841074"/>
                </a:lnTo>
                <a:lnTo>
                  <a:pt x="0" y="3841074"/>
                </a:lnTo>
                <a:lnTo>
                  <a:pt x="0" y="0"/>
                </a:lnTo>
                <a:close/>
              </a:path>
            </a:pathLst>
          </a:custGeom>
          <a:blipFill>
            <a:blip r:embed="rId8"/>
            <a:stretch>
              <a:fillRect l="0" t="0" r="-427" b="0"/>
            </a:stretch>
          </a:blipFill>
        </p:spPr>
      </p:sp>
      <p:sp>
        <p:nvSpPr>
          <p:cNvPr name="Freeform 9" id="9"/>
          <p:cNvSpPr/>
          <p:nvPr/>
        </p:nvSpPr>
        <p:spPr>
          <a:xfrm flipH="false" flipV="false" rot="188486">
            <a:off x="11202673" y="2309260"/>
            <a:ext cx="6514048" cy="3647867"/>
          </a:xfrm>
          <a:custGeom>
            <a:avLst/>
            <a:gdLst/>
            <a:ahLst/>
            <a:cxnLst/>
            <a:rect r="r" b="b" t="t" l="l"/>
            <a:pathLst>
              <a:path h="3647867" w="6514048">
                <a:moveTo>
                  <a:pt x="0" y="0"/>
                </a:moveTo>
                <a:lnTo>
                  <a:pt x="6514048" y="0"/>
                </a:lnTo>
                <a:lnTo>
                  <a:pt x="6514048" y="3647866"/>
                </a:lnTo>
                <a:lnTo>
                  <a:pt x="0" y="3647866"/>
                </a:lnTo>
                <a:lnTo>
                  <a:pt x="0" y="0"/>
                </a:lnTo>
                <a:close/>
              </a:path>
            </a:pathLst>
          </a:custGeom>
          <a:blipFill>
            <a:blip r:embed="rId9"/>
            <a:stretch>
              <a:fillRect l="0" t="0" r="0" b="0"/>
            </a:stretch>
          </a:blipFill>
        </p:spPr>
      </p:sp>
      <p:sp>
        <p:nvSpPr>
          <p:cNvPr name="Freeform 10" id="10"/>
          <p:cNvSpPr/>
          <p:nvPr/>
        </p:nvSpPr>
        <p:spPr>
          <a:xfrm flipH="false" flipV="false" rot="0">
            <a:off x="12878320" y="5654101"/>
            <a:ext cx="5409680" cy="3604199"/>
          </a:xfrm>
          <a:custGeom>
            <a:avLst/>
            <a:gdLst/>
            <a:ahLst/>
            <a:cxnLst/>
            <a:rect r="r" b="b" t="t" l="l"/>
            <a:pathLst>
              <a:path h="3604199" w="5409680">
                <a:moveTo>
                  <a:pt x="0" y="0"/>
                </a:moveTo>
                <a:lnTo>
                  <a:pt x="5409680" y="0"/>
                </a:lnTo>
                <a:lnTo>
                  <a:pt x="5409680" y="3604199"/>
                </a:lnTo>
                <a:lnTo>
                  <a:pt x="0" y="3604199"/>
                </a:lnTo>
                <a:lnTo>
                  <a:pt x="0" y="0"/>
                </a:lnTo>
                <a:close/>
              </a:path>
            </a:pathLst>
          </a:custGeom>
          <a:blipFill>
            <a:blip r:embed="rId10"/>
            <a:stretch>
              <a:fillRect l="0" t="0" r="0" b="0"/>
            </a:stretch>
          </a:blipFill>
        </p:spPr>
      </p:sp>
      <p:grpSp>
        <p:nvGrpSpPr>
          <p:cNvPr name="Group 11" id="11"/>
          <p:cNvGrpSpPr/>
          <p:nvPr/>
        </p:nvGrpSpPr>
        <p:grpSpPr>
          <a:xfrm rot="0">
            <a:off x="15102349" y="8761824"/>
            <a:ext cx="4423280" cy="1329717"/>
            <a:chOff x="0" y="0"/>
            <a:chExt cx="5897707" cy="1772956"/>
          </a:xfrm>
        </p:grpSpPr>
        <p:grpSp>
          <p:nvGrpSpPr>
            <p:cNvPr name="Group 12" id="12"/>
            <p:cNvGrpSpPr/>
            <p:nvPr/>
          </p:nvGrpSpPr>
          <p:grpSpPr>
            <a:xfrm rot="-10800000">
              <a:off x="0" y="0"/>
              <a:ext cx="5897707" cy="1772956"/>
              <a:chOff x="0" y="0"/>
              <a:chExt cx="1164979" cy="350213"/>
            </a:xfrm>
          </p:grpSpPr>
          <p:sp>
            <p:nvSpPr>
              <p:cNvPr name="Freeform 13" id="1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4" id="1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1"/>
              <a:stretch>
                <a:fillRect l="0" t="0" r="0" b="0"/>
              </a:stretch>
            </a:blipFill>
          </p:spPr>
        </p:sp>
      </p:grpSp>
      <p:sp>
        <p:nvSpPr>
          <p:cNvPr name="Freeform 16" id="16"/>
          <p:cNvSpPr/>
          <p:nvPr/>
        </p:nvSpPr>
        <p:spPr>
          <a:xfrm flipH="false" flipV="false" rot="1984691">
            <a:off x="17404613" y="5197220"/>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7" id="17"/>
          <p:cNvSpPr/>
          <p:nvPr/>
        </p:nvSpPr>
        <p:spPr>
          <a:xfrm flipH="false" flipV="false" rot="0">
            <a:off x="2630869"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8" id="18"/>
          <p:cNvSpPr/>
          <p:nvPr/>
        </p:nvSpPr>
        <p:spPr>
          <a:xfrm flipH="false" flipV="false" rot="0">
            <a:off x="11591257"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TextBox 19" id="19"/>
          <p:cNvSpPr txBox="true"/>
          <p:nvPr/>
        </p:nvSpPr>
        <p:spPr>
          <a:xfrm rot="-368657">
            <a:off x="2740980" y="7000442"/>
            <a:ext cx="5984694" cy="2112028"/>
          </a:xfrm>
          <a:prstGeom prst="rect">
            <a:avLst/>
          </a:prstGeom>
        </p:spPr>
        <p:txBody>
          <a:bodyPr anchor="t" rtlCol="false" tIns="0" lIns="0" bIns="0" rIns="0">
            <a:spAutoFit/>
          </a:bodyPr>
          <a:lstStyle/>
          <a:p>
            <a:pPr algn="ctr">
              <a:lnSpc>
                <a:spcPts val="5456"/>
              </a:lnSpc>
            </a:pPr>
            <a:r>
              <a:rPr lang="en-US" b="true" sz="5743">
                <a:solidFill>
                  <a:srgbClr val="FFFFFF"/>
                </a:solidFill>
                <a:latin typeface="Space Mono Bold"/>
                <a:ea typeface="Space Mono Bold"/>
                <a:cs typeface="Space Mono Bold"/>
                <a:sym typeface="Space Mono Bold"/>
              </a:rPr>
              <a:t>81000</a:t>
            </a:r>
            <a:r>
              <a:rPr lang="en-US" b="true" sz="5743">
                <a:solidFill>
                  <a:srgbClr val="FFFFFF"/>
                </a:solidFill>
                <a:latin typeface="Space Mono Bold"/>
                <a:ea typeface="Space Mono Bold"/>
                <a:cs typeface="Space Mono Bold"/>
                <a:sym typeface="Space Mono Bold"/>
              </a:rPr>
              <a:t> </a:t>
            </a:r>
          </a:p>
          <a:p>
            <a:pPr algn="ctr">
              <a:lnSpc>
                <a:spcPts val="5456"/>
              </a:lnSpc>
            </a:pPr>
            <a:r>
              <a:rPr lang="en-US" b="true" sz="5743">
                <a:solidFill>
                  <a:srgbClr val="FFFFFF"/>
                </a:solidFill>
                <a:latin typeface="Space Mono Bold"/>
                <a:ea typeface="Space Mono Bold"/>
                <a:cs typeface="Space Mono Bold"/>
                <a:sym typeface="Space Mono Bold"/>
              </a:rPr>
              <a:t>WILL GET OUT AT SOME POINT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grpSp>
        <p:nvGrpSpPr>
          <p:cNvPr name="Group 18" id="18"/>
          <p:cNvGrpSpPr>
            <a:grpSpLocks noChangeAspect="true"/>
          </p:cNvGrpSpPr>
          <p:nvPr/>
        </p:nvGrpSpPr>
        <p:grpSpPr>
          <a:xfrm rot="0">
            <a:off x="6068500" y="2064180"/>
            <a:ext cx="9326880" cy="5246370"/>
            <a:chOff x="0" y="0"/>
            <a:chExt cx="5852160" cy="3291840"/>
          </a:xfrm>
        </p:grpSpPr>
        <p:sp>
          <p:nvSpPr>
            <p:cNvPr name="Freeform 19" id="19"/>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blipFill>
              <a:blip r:embed="rId5"/>
              <a:stretch>
                <a:fillRect l="-106338" t="0" r="-40810" b="0"/>
              </a:stretch>
            </a:blipFill>
          </p:spPr>
        </p:sp>
        <p:sp>
          <p:nvSpPr>
            <p:cNvPr name="Freeform 20" id="20"/>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6"/>
              <a:stretch>
                <a:fillRect l="-72658" t="0" r="-72658" b="0"/>
              </a:stretch>
            </a:blipFill>
          </p:spPr>
        </p:sp>
        <p:sp>
          <p:nvSpPr>
            <p:cNvPr name="Freeform 21" id="21"/>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7"/>
              <a:stretch>
                <a:fillRect l="-80184" t="0" r="-80184" b="0"/>
              </a:stretch>
            </a:blipFill>
          </p:spPr>
        </p:sp>
        <p:sp>
          <p:nvSpPr>
            <p:cNvPr name="Freeform 22" id="22"/>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grpSp>
        <p:nvGrpSpPr>
          <p:cNvPr name="Group 23" id="23"/>
          <p:cNvGrpSpPr>
            <a:grpSpLocks noChangeAspect="true"/>
          </p:cNvGrpSpPr>
          <p:nvPr/>
        </p:nvGrpSpPr>
        <p:grpSpPr>
          <a:xfrm rot="0">
            <a:off x="-3258380" y="2064180"/>
            <a:ext cx="9326880" cy="5246370"/>
            <a:chOff x="0" y="0"/>
            <a:chExt cx="5852160" cy="3291840"/>
          </a:xfrm>
        </p:grpSpPr>
        <p:sp>
          <p:nvSpPr>
            <p:cNvPr name="Freeform 24" id="24"/>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solidFill>
              <a:srgbClr val="000000">
                <a:alpha val="0"/>
              </a:srgbClr>
            </a:solidFill>
            <a:ln w="12700">
              <a:solidFill>
                <a:srgbClr val="000000"/>
              </a:solidFill>
            </a:ln>
          </p:spPr>
        </p:sp>
        <p:sp>
          <p:nvSpPr>
            <p:cNvPr name="Freeform 25" id="25"/>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9"/>
              <a:stretch>
                <a:fillRect l="-145692" t="0" r="0" b="0"/>
              </a:stretch>
            </a:blipFill>
          </p:spPr>
        </p:sp>
        <p:sp>
          <p:nvSpPr>
            <p:cNvPr name="Freeform 26" id="26"/>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10"/>
              <a:stretch>
                <a:fillRect l="-79695" t="0" r="-79695" b="0"/>
              </a:stretch>
            </a:blipFill>
          </p:spPr>
        </p:sp>
        <p:sp>
          <p:nvSpPr>
            <p:cNvPr name="Freeform 27" id="27"/>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041A3F"/>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120544" y="2301882"/>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r>
                <a:rPr lang="en-US" sz="1899">
                  <a:solidFill>
                    <a:srgbClr val="EFF0F2"/>
                  </a:solidFill>
                  <a:latin typeface="Poppins"/>
                  <a:ea typeface="Poppins"/>
                  <a:cs typeface="Poppins"/>
                  <a:sym typeface="Poppins"/>
                </a:rPr>
                <a:t>I feel called to accompany and journey with all our community. </a:t>
              </a:r>
            </a:p>
            <a:p>
              <a:pPr algn="ctr">
                <a:lnSpc>
                  <a:spcPts val="2659"/>
                </a:lnSpc>
              </a:pPr>
              <a:r>
                <a:rPr lang="en-US" sz="1899">
                  <a:solidFill>
                    <a:srgbClr val="EFF0F2"/>
                  </a:solidFill>
                  <a:latin typeface="Poppins"/>
                  <a:ea typeface="Poppins"/>
                  <a:cs typeface="Poppins"/>
                  <a:sym typeface="Poppins"/>
                </a:rPr>
                <a:t>As Vincentians we are called to show radical love in our words and actions. </a:t>
              </a:r>
            </a:p>
            <a:p>
              <a:pPr algn="ctr">
                <a:lnSpc>
                  <a:spcPts val="2659"/>
                </a:lnSpc>
              </a:pPr>
              <a:r>
                <a:rPr lang="en-US" sz="1899">
                  <a:solidFill>
                    <a:srgbClr val="EFF0F2"/>
                  </a:solidFill>
                  <a:latin typeface="Poppins"/>
                  <a:ea typeface="Poppins"/>
                  <a:cs typeface="Poppins"/>
                  <a:sym typeface="Poppins"/>
                </a:rPr>
                <a:t>Visiting and chatting to people is the joy of my week. </a:t>
              </a:r>
            </a:p>
            <a:p>
              <a:pPr algn="ctr">
                <a:lnSpc>
                  <a:spcPts val="2659"/>
                </a:lnSpc>
              </a:pPr>
              <a:r>
                <a:rPr lang="en-US" sz="1899">
                  <a:solidFill>
                    <a:srgbClr val="EFF0F2"/>
                  </a:solidFill>
                  <a:latin typeface="Poppins"/>
                  <a:ea typeface="Poppins"/>
                  <a:cs typeface="Poppins"/>
                  <a:sym typeface="Poppins"/>
                </a:rPr>
                <a:t>Taking the time to not judge and look past someone’s mistakes.</a:t>
              </a:r>
            </a:p>
            <a:p>
              <a:pPr algn="ctr">
                <a:lnSpc>
                  <a:spcPts val="2659"/>
                </a:lnSpc>
              </a:pPr>
            </a:p>
          </p:txBody>
        </p:sp>
      </p:grpSp>
      <p:grpSp>
        <p:nvGrpSpPr>
          <p:cNvPr name="Group 10" id="10"/>
          <p:cNvGrpSpPr/>
          <p:nvPr/>
        </p:nvGrpSpPr>
        <p:grpSpPr>
          <a:xfrm rot="0">
            <a:off x="15047660" y="8441789"/>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81427" y="305048"/>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9" id="19"/>
          <p:cNvGrpSpPr/>
          <p:nvPr/>
        </p:nvGrpSpPr>
        <p:grpSpPr>
          <a:xfrm rot="0">
            <a:off x="3877112" y="2894586"/>
            <a:ext cx="1780557" cy="1563874"/>
            <a:chOff x="0" y="0"/>
            <a:chExt cx="1723491" cy="1513753"/>
          </a:xfrm>
        </p:grpSpPr>
        <p:sp>
          <p:nvSpPr>
            <p:cNvPr name="Freeform 20" id="20"/>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9"/>
              <a:stretch>
                <a:fillRect l="-60116" t="-226585" r="-60754" b="-217142"/>
              </a:stretch>
            </a:blipFill>
          </p:spPr>
        </p:sp>
      </p:grpSp>
      <p:grpSp>
        <p:nvGrpSpPr>
          <p:cNvPr name="Group 21" id="21"/>
          <p:cNvGrpSpPr/>
          <p:nvPr/>
        </p:nvGrpSpPr>
        <p:grpSpPr>
          <a:xfrm rot="0">
            <a:off x="3877112" y="6810950"/>
            <a:ext cx="1780557" cy="1563874"/>
            <a:chOff x="0" y="0"/>
            <a:chExt cx="1723491" cy="1513753"/>
          </a:xfrm>
        </p:grpSpPr>
        <p:sp>
          <p:nvSpPr>
            <p:cNvPr name="Freeform 22" id="22"/>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10"/>
              <a:stretch>
                <a:fillRect l="0" t="-16702" r="-83916" b="-40346"/>
              </a:stretch>
            </a:blipFill>
          </p:spPr>
        </p:sp>
      </p:grpSp>
      <p:sp>
        <p:nvSpPr>
          <p:cNvPr name="TextBox 23" id="23"/>
          <p:cNvSpPr txBox="true"/>
          <p:nvPr/>
        </p:nvSpPr>
        <p:spPr>
          <a:xfrm rot="-84741">
            <a:off x="5153961" y="869980"/>
            <a:ext cx="8447489"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The SVP</a:t>
            </a:r>
          </a:p>
        </p:txBody>
      </p:sp>
      <p:sp>
        <p:nvSpPr>
          <p:cNvPr name="TextBox 24" id="24"/>
          <p:cNvSpPr txBox="true"/>
          <p:nvPr/>
        </p:nvSpPr>
        <p:spPr>
          <a:xfrm rot="-78262">
            <a:off x="5955895" y="2777159"/>
            <a:ext cx="11676156" cy="4014960"/>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“I’ve been with the SVP since I was 14, over 60 years now, and I’ve always been inspired by the chance to help those less fortunate. From taking part in acts of charity at school and hospital visiting to now supporting prison ministry, I’ve seen how simple acts — Mass, music, a chat about faith or football can build trust and friendship. It’s become part of my life, keeping me grateful for my own blessings and always mindful of those who have had fewer.” </a:t>
            </a:r>
            <a:r>
              <a:rPr lang="en-US" sz="2840" b="true">
                <a:solidFill>
                  <a:srgbClr val="000000"/>
                </a:solidFill>
                <a:latin typeface="Poppins Bold"/>
                <a:ea typeface="Poppins Bold"/>
                <a:cs typeface="Poppins Bold"/>
                <a:sym typeface="Poppins Bold"/>
              </a:rPr>
              <a:t>Des - an SVP member in the North East</a:t>
            </a:r>
          </a:p>
        </p:txBody>
      </p:sp>
      <p:sp>
        <p:nvSpPr>
          <p:cNvPr name="TextBox 25" id="25"/>
          <p:cNvSpPr txBox="true"/>
          <p:nvPr/>
        </p:nvSpPr>
        <p:spPr>
          <a:xfrm rot="-78262">
            <a:off x="6059967" y="6931160"/>
            <a:ext cx="11343581" cy="1514096"/>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“How I would sum up what I do? Prisoners can't go to church, so church has to come to them.” </a:t>
            </a:r>
            <a:r>
              <a:rPr lang="en-US" sz="2840" b="true">
                <a:solidFill>
                  <a:srgbClr val="000000"/>
                </a:solidFill>
                <a:latin typeface="Poppins Bold"/>
                <a:ea typeface="Poppins Bold"/>
                <a:cs typeface="Poppins Bold"/>
                <a:sym typeface="Poppins Bold"/>
              </a:rPr>
              <a:t>Brother Paul - a prison chaplain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532735" y="385225"/>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821835" y="924596"/>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1657286" y="1619891"/>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1727485" y="2260566"/>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sp>
        <p:nvSpPr>
          <p:cNvPr name="TextBox 16" id="16"/>
          <p:cNvSpPr txBox="true"/>
          <p:nvPr/>
        </p:nvSpPr>
        <p:spPr>
          <a:xfrm rot="-113409">
            <a:off x="1585505" y="2010133"/>
            <a:ext cx="5143554" cy="649829"/>
          </a:xfrm>
          <a:prstGeom prst="rect">
            <a:avLst/>
          </a:prstGeom>
        </p:spPr>
        <p:txBody>
          <a:bodyPr anchor="t" rtlCol="false" tIns="0" lIns="0" bIns="0" rIns="0">
            <a:spAutoFit/>
          </a:bodyPr>
          <a:lstStyle/>
          <a:p>
            <a:pPr algn="ctr">
              <a:lnSpc>
                <a:spcPts val="4233"/>
              </a:lnSpc>
            </a:pPr>
            <a:r>
              <a:rPr lang="en-US" sz="5291" b="true">
                <a:solidFill>
                  <a:srgbClr val="041A3F"/>
                </a:solidFill>
                <a:latin typeface="Poppins Bold"/>
                <a:ea typeface="Poppins Bold"/>
                <a:cs typeface="Poppins Bold"/>
                <a:sym typeface="Poppins Bold"/>
              </a:rPr>
              <a:t>Call to action</a:t>
            </a:r>
          </a:p>
        </p:txBody>
      </p:sp>
      <p:sp>
        <p:nvSpPr>
          <p:cNvPr name="Freeform 17" id="17"/>
          <p:cNvSpPr/>
          <p:nvPr/>
        </p:nvSpPr>
        <p:spPr>
          <a:xfrm flipH="false" flipV="false" rot="40072">
            <a:off x="1858480" y="2943552"/>
            <a:ext cx="4992102" cy="237125"/>
          </a:xfrm>
          <a:custGeom>
            <a:avLst/>
            <a:gdLst/>
            <a:ahLst/>
            <a:cxnLst/>
            <a:rect r="r" b="b" t="t" l="l"/>
            <a:pathLst>
              <a:path h="237125" w="4992102">
                <a:moveTo>
                  <a:pt x="0" y="0"/>
                </a:moveTo>
                <a:lnTo>
                  <a:pt x="4992102" y="0"/>
                </a:lnTo>
                <a:lnTo>
                  <a:pt x="4992102" y="237125"/>
                </a:lnTo>
                <a:lnTo>
                  <a:pt x="0" y="2371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8" id="18"/>
          <p:cNvGrpSpPr/>
          <p:nvPr/>
        </p:nvGrpSpPr>
        <p:grpSpPr>
          <a:xfrm rot="0">
            <a:off x="15102349" y="8761824"/>
            <a:ext cx="4423280" cy="1329717"/>
            <a:chOff x="0" y="0"/>
            <a:chExt cx="5897707" cy="1772956"/>
          </a:xfrm>
        </p:grpSpPr>
        <p:grpSp>
          <p:nvGrpSpPr>
            <p:cNvPr name="Group 19" id="19"/>
            <p:cNvGrpSpPr/>
            <p:nvPr/>
          </p:nvGrpSpPr>
          <p:grpSpPr>
            <a:xfrm rot="-10800000">
              <a:off x="0" y="0"/>
              <a:ext cx="5897707" cy="1772956"/>
              <a:chOff x="0" y="0"/>
              <a:chExt cx="1164979" cy="350213"/>
            </a:xfrm>
          </p:grpSpPr>
          <p:sp>
            <p:nvSpPr>
              <p:cNvPr name="Freeform 20" id="20"/>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1" id="21"/>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sp>
        <p:nvSpPr>
          <p:cNvPr name="Freeform 23" id="23"/>
          <p:cNvSpPr/>
          <p:nvPr/>
        </p:nvSpPr>
        <p:spPr>
          <a:xfrm flipH="false" flipV="false" rot="0">
            <a:off x="2358328" y="3963889"/>
            <a:ext cx="4493466" cy="5286431"/>
          </a:xfrm>
          <a:custGeom>
            <a:avLst/>
            <a:gdLst/>
            <a:ahLst/>
            <a:cxnLst/>
            <a:rect r="r" b="b" t="t" l="l"/>
            <a:pathLst>
              <a:path h="5286431" w="4493466">
                <a:moveTo>
                  <a:pt x="0" y="0"/>
                </a:moveTo>
                <a:lnTo>
                  <a:pt x="4493467" y="0"/>
                </a:lnTo>
                <a:lnTo>
                  <a:pt x="4493467" y="5286431"/>
                </a:lnTo>
                <a:lnTo>
                  <a:pt x="0" y="52864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7515934" y="4434768"/>
            <a:ext cx="8451099" cy="3188168"/>
          </a:xfrm>
          <a:prstGeom prst="rect">
            <a:avLst/>
          </a:prstGeom>
        </p:spPr>
        <p:txBody>
          <a:bodyPr anchor="t" rtlCol="false" tIns="0" lIns="0" bIns="0" rIns="0">
            <a:spAutoFit/>
          </a:bodyPr>
          <a:lstStyle/>
          <a:p>
            <a:pPr algn="l">
              <a:lnSpc>
                <a:spcPts val="8358"/>
              </a:lnSpc>
            </a:pPr>
            <a:r>
              <a:rPr lang="en-US" sz="5970">
                <a:solidFill>
                  <a:srgbClr val="041A3F"/>
                </a:solidFill>
                <a:latin typeface="Poppins"/>
                <a:ea typeface="Poppins"/>
                <a:cs typeface="Poppins"/>
                <a:sym typeface="Poppins"/>
              </a:rPr>
              <a:t>Let’s look at ways to get involved to turn concern into action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2">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E94297"/>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84741">
            <a:off x="2968430" y="1281395"/>
            <a:ext cx="14904891" cy="8629096"/>
            <a:chOff x="0" y="0"/>
            <a:chExt cx="7851136" cy="4545368"/>
          </a:xfrm>
        </p:grpSpPr>
        <p:sp>
          <p:nvSpPr>
            <p:cNvPr name="Freeform 8" id="8"/>
            <p:cNvSpPr/>
            <p:nvPr/>
          </p:nvSpPr>
          <p:spPr>
            <a:xfrm flipH="false" flipV="false" rot="0">
              <a:off x="0" y="0"/>
              <a:ext cx="7851136" cy="4545368"/>
            </a:xfrm>
            <a:custGeom>
              <a:avLst/>
              <a:gdLst/>
              <a:ahLst/>
              <a:cxnLst/>
              <a:rect r="r" b="b" t="t" l="l"/>
              <a:pathLst>
                <a:path h="4545368" w="7851136">
                  <a:moveTo>
                    <a:pt x="48826" y="0"/>
                  </a:moveTo>
                  <a:lnTo>
                    <a:pt x="7802310" y="0"/>
                  </a:lnTo>
                  <a:cubicBezTo>
                    <a:pt x="7815259" y="0"/>
                    <a:pt x="7827678" y="5144"/>
                    <a:pt x="7836835" y="14301"/>
                  </a:cubicBezTo>
                  <a:cubicBezTo>
                    <a:pt x="7845992" y="23457"/>
                    <a:pt x="7851136" y="35876"/>
                    <a:pt x="7851136" y="48826"/>
                  </a:cubicBezTo>
                  <a:lnTo>
                    <a:pt x="7851136" y="4496542"/>
                  </a:lnTo>
                  <a:cubicBezTo>
                    <a:pt x="7851136" y="4523508"/>
                    <a:pt x="7829276" y="4545368"/>
                    <a:pt x="7802310" y="4545368"/>
                  </a:cubicBezTo>
                  <a:lnTo>
                    <a:pt x="48826" y="4545368"/>
                  </a:lnTo>
                  <a:cubicBezTo>
                    <a:pt x="21860" y="4545368"/>
                    <a:pt x="0" y="4523508"/>
                    <a:pt x="0" y="4496542"/>
                  </a:cubicBezTo>
                  <a:lnTo>
                    <a:pt x="0" y="48826"/>
                  </a:lnTo>
                  <a:cubicBezTo>
                    <a:pt x="0" y="21860"/>
                    <a:pt x="21860" y="0"/>
                    <a:pt x="48826"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851136" cy="4602518"/>
            </a:xfrm>
            <a:prstGeom prst="rect">
              <a:avLst/>
            </a:prstGeom>
          </p:spPr>
          <p:txBody>
            <a:bodyPr anchor="ctr" rtlCol="false" tIns="50800" lIns="50800" bIns="50800" rIns="50800"/>
            <a:lstStyle/>
            <a:p>
              <a:pPr algn="l">
                <a:lnSpc>
                  <a:spcPts val="2799"/>
                </a:lnSpc>
              </a:pPr>
              <a:r>
                <a:rPr lang="en-US" sz="1999">
                  <a:solidFill>
                    <a:srgbClr val="EFF0F2"/>
                  </a:solidFill>
                  <a:latin typeface="Poppins"/>
                  <a:ea typeface="Poppins"/>
                  <a:cs typeface="Poppins"/>
                  <a:sym typeface="Poppins"/>
                </a:rPr>
                <a:t>I feel called to accompany and journey with all our community. </a:t>
              </a:r>
            </a:p>
            <a:p>
              <a:pPr algn="l">
                <a:lnSpc>
                  <a:spcPts val="2799"/>
                </a:lnSpc>
              </a:pPr>
              <a:r>
                <a:rPr lang="en-US" sz="1999">
                  <a:solidFill>
                    <a:srgbClr val="EFF0F2"/>
                  </a:solidFill>
                  <a:latin typeface="Poppins"/>
                  <a:ea typeface="Poppins"/>
                  <a:cs typeface="Poppins"/>
                  <a:sym typeface="Poppins"/>
                </a:rPr>
                <a:t>As Vincentians we are called to show radical love in our words and actions. </a:t>
              </a:r>
            </a:p>
            <a:p>
              <a:pPr algn="l">
                <a:lnSpc>
                  <a:spcPts val="2799"/>
                </a:lnSpc>
              </a:pPr>
              <a:r>
                <a:rPr lang="en-US" sz="1999">
                  <a:solidFill>
                    <a:srgbClr val="EFF0F2"/>
                  </a:solidFill>
                  <a:latin typeface="Poppins"/>
                  <a:ea typeface="Poppins"/>
                  <a:cs typeface="Poppins"/>
                  <a:sym typeface="Poppins"/>
                </a:rPr>
                <a:t>Visiting and chatting to people is the joy of my week. </a:t>
              </a:r>
            </a:p>
            <a:p>
              <a:pPr algn="l">
                <a:lnSpc>
                  <a:spcPts val="2799"/>
                </a:lnSpc>
              </a:pPr>
              <a:r>
                <a:rPr lang="en-US" sz="1999">
                  <a:solidFill>
                    <a:srgbClr val="EFF0F2"/>
                  </a:solidFill>
                  <a:latin typeface="Poppins"/>
                  <a:ea typeface="Poppins"/>
                  <a:cs typeface="Poppins"/>
                  <a:sym typeface="Poppins"/>
                </a:rPr>
                <a:t>Taking the time to not judge and look past someone’s mistakes.</a:t>
              </a:r>
            </a:p>
            <a:p>
              <a:pPr algn="l">
                <a:lnSpc>
                  <a:spcPts val="279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grpSp>
        <p:nvGrpSpPr>
          <p:cNvPr name="Group 15" id="15"/>
          <p:cNvGrpSpPr/>
          <p:nvPr/>
        </p:nvGrpSpPr>
        <p:grpSpPr>
          <a:xfrm rot="-84741">
            <a:off x="2879106" y="250863"/>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1842140" y="-13023"/>
            <a:ext cx="1429414" cy="1829649"/>
          </a:xfrm>
          <a:custGeom>
            <a:avLst/>
            <a:gdLst/>
            <a:ahLst/>
            <a:cxnLst/>
            <a:rect r="r" b="b" t="t" l="l"/>
            <a:pathLst>
              <a:path h="1829649" w="1429414">
                <a:moveTo>
                  <a:pt x="0" y="0"/>
                </a:moveTo>
                <a:lnTo>
                  <a:pt x="1429413" y="0"/>
                </a:lnTo>
                <a:lnTo>
                  <a:pt x="1429413" y="1829650"/>
                </a:lnTo>
                <a:lnTo>
                  <a:pt x="0" y="182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84741">
            <a:off x="4858566" y="577627"/>
            <a:ext cx="4519535"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Call to action</a:t>
            </a:r>
          </a:p>
        </p:txBody>
      </p:sp>
      <p:sp>
        <p:nvSpPr>
          <p:cNvPr name="TextBox 20" id="20"/>
          <p:cNvSpPr txBox="true"/>
          <p:nvPr/>
        </p:nvSpPr>
        <p:spPr>
          <a:xfrm rot="-71920">
            <a:off x="3377946" y="1604147"/>
            <a:ext cx="14103114" cy="7947809"/>
          </a:xfrm>
          <a:prstGeom prst="rect">
            <a:avLst/>
          </a:prstGeom>
        </p:spPr>
        <p:txBody>
          <a:bodyPr anchor="t" rtlCol="false" tIns="0" lIns="0" bIns="0" rIns="0">
            <a:spAutoFit/>
          </a:bodyPr>
          <a:lstStyle/>
          <a:p>
            <a:pPr algn="l">
              <a:lnSpc>
                <a:spcPts val="3946"/>
              </a:lnSpc>
            </a:pPr>
            <a:r>
              <a:rPr lang="en-US" sz="2819" b="true">
                <a:solidFill>
                  <a:srgbClr val="1C1A1A"/>
                </a:solidFill>
                <a:latin typeface="Poppins Bold"/>
                <a:ea typeface="Poppins Bold"/>
                <a:cs typeface="Poppins Bold"/>
                <a:sym typeface="Poppins Bold"/>
              </a:rPr>
              <a:t>SVP Youth Group Activity Plan (Prison Support Focus)</a:t>
            </a:r>
          </a:p>
          <a:p>
            <a:pPr algn="l">
              <a:lnSpc>
                <a:spcPts val="2966"/>
              </a:lnSpc>
            </a:pPr>
            <a:r>
              <a:rPr lang="en-US" sz="2119" b="true">
                <a:solidFill>
                  <a:srgbClr val="1C1A1A"/>
                </a:solidFill>
                <a:latin typeface="Poppins Bold"/>
                <a:ea typeface="Poppins Bold"/>
                <a:cs typeface="Poppins Bold"/>
                <a:sym typeface="Poppins Bold"/>
              </a:rPr>
              <a:t>Introduction &amp; Awareness</a:t>
            </a:r>
          </a:p>
          <a:p>
            <a:pPr algn="l">
              <a:lnSpc>
                <a:spcPts val="2966"/>
              </a:lnSpc>
            </a:pPr>
            <a:r>
              <a:rPr lang="en-US" sz="2119">
                <a:solidFill>
                  <a:srgbClr val="1C1A1A"/>
                </a:solidFill>
                <a:latin typeface="Poppins"/>
                <a:ea typeface="Poppins"/>
                <a:cs typeface="Poppins"/>
                <a:sym typeface="Poppins"/>
              </a:rPr>
              <a:t>Session on what prison ministry is (use SVP resources / invite a local cha</a:t>
            </a:r>
            <a:r>
              <a:rPr lang="en-US" sz="2119">
                <a:solidFill>
                  <a:srgbClr val="1C1A1A"/>
                </a:solidFill>
                <a:latin typeface="Poppins"/>
                <a:ea typeface="Poppins"/>
                <a:cs typeface="Poppins"/>
                <a:sym typeface="Poppins"/>
              </a:rPr>
              <a:t>plain or SVP member).</a:t>
            </a:r>
          </a:p>
          <a:p>
            <a:pPr algn="l">
              <a:lnSpc>
                <a:spcPts val="2966"/>
              </a:lnSpc>
            </a:pPr>
            <a:r>
              <a:rPr lang="en-US" sz="2119">
                <a:solidFill>
                  <a:srgbClr val="1C1A1A"/>
                </a:solidFill>
                <a:latin typeface="Poppins"/>
                <a:ea typeface="Poppins"/>
                <a:cs typeface="Poppins"/>
                <a:sym typeface="Poppins"/>
              </a:rPr>
              <a:t>Group reflection: “What does dignity mean, even for someone who has done wrong?”</a:t>
            </a:r>
          </a:p>
          <a:p>
            <a:pPr algn="l">
              <a:lnSpc>
                <a:spcPts val="2966"/>
              </a:lnSpc>
            </a:pPr>
            <a:r>
              <a:rPr lang="en-US" b="true" sz="2119">
                <a:solidFill>
                  <a:srgbClr val="1C1A1A"/>
                </a:solidFill>
                <a:latin typeface="Poppins Bold"/>
                <a:ea typeface="Poppins Bold"/>
                <a:cs typeface="Poppins Bold"/>
                <a:sym typeface="Poppins Bold"/>
              </a:rPr>
              <a:t>Prayer for Prisoners &amp; Families</a:t>
            </a:r>
          </a:p>
          <a:p>
            <a:pPr algn="l">
              <a:lnSpc>
                <a:spcPts val="2966"/>
              </a:lnSpc>
            </a:pPr>
            <a:r>
              <a:rPr lang="en-US" sz="2119">
                <a:solidFill>
                  <a:srgbClr val="1C1A1A"/>
                </a:solidFill>
                <a:latin typeface="Poppins"/>
                <a:ea typeface="Poppins"/>
                <a:cs typeface="Poppins"/>
                <a:sym typeface="Poppins"/>
              </a:rPr>
              <a:t>Create a prayer board or book of intentions for prisoners, victims, and families.</a:t>
            </a:r>
          </a:p>
          <a:p>
            <a:pPr algn="l">
              <a:lnSpc>
                <a:spcPts val="2966"/>
              </a:lnSpc>
            </a:pPr>
            <a:r>
              <a:rPr lang="en-US" sz="2119">
                <a:solidFill>
                  <a:srgbClr val="1C1A1A"/>
                </a:solidFill>
                <a:latin typeface="Poppins"/>
                <a:ea typeface="Poppins"/>
                <a:cs typeface="Poppins"/>
                <a:sym typeface="Poppins"/>
              </a:rPr>
              <a:t>Write intercessions for a school Mass.</a:t>
            </a:r>
          </a:p>
          <a:p>
            <a:pPr algn="l">
              <a:lnSpc>
                <a:spcPts val="2966"/>
              </a:lnSpc>
            </a:pPr>
            <a:r>
              <a:rPr lang="en-US" b="true" sz="2119">
                <a:solidFill>
                  <a:srgbClr val="1C1A1A"/>
                </a:solidFill>
                <a:latin typeface="Poppins Bold"/>
                <a:ea typeface="Poppins Bold"/>
                <a:cs typeface="Poppins Bold"/>
                <a:sym typeface="Poppins Bold"/>
              </a:rPr>
              <a:t>Supporting Families</a:t>
            </a:r>
          </a:p>
          <a:p>
            <a:pPr algn="l">
              <a:lnSpc>
                <a:spcPts val="2966"/>
              </a:lnSpc>
            </a:pPr>
            <a:r>
              <a:rPr lang="en-US" sz="2119">
                <a:solidFill>
                  <a:srgbClr val="1C1A1A"/>
                </a:solidFill>
                <a:latin typeface="Poppins"/>
                <a:ea typeface="Poppins"/>
                <a:cs typeface="Poppins"/>
                <a:sym typeface="Poppins"/>
              </a:rPr>
              <a:t>Prepare small craft/activity packs for children with a parent in prison (coloured pencils, puzzles, a prayer card).</a:t>
            </a:r>
          </a:p>
          <a:p>
            <a:pPr algn="l">
              <a:lnSpc>
                <a:spcPts val="2966"/>
              </a:lnSpc>
            </a:pPr>
            <a:r>
              <a:rPr lang="en-US" sz="2119">
                <a:solidFill>
                  <a:srgbClr val="1C1A1A"/>
                </a:solidFill>
                <a:latin typeface="Poppins"/>
                <a:ea typeface="Poppins"/>
                <a:cs typeface="Poppins"/>
                <a:sym typeface="Poppins"/>
              </a:rPr>
              <a:t>Partner with charities like Prison Advice and Care Trust (PACT).</a:t>
            </a:r>
          </a:p>
          <a:p>
            <a:pPr algn="l">
              <a:lnSpc>
                <a:spcPts val="2966"/>
              </a:lnSpc>
            </a:pPr>
            <a:r>
              <a:rPr lang="en-US" b="true" sz="2119">
                <a:solidFill>
                  <a:srgbClr val="1C1A1A"/>
                </a:solidFill>
                <a:latin typeface="Poppins Bold"/>
                <a:ea typeface="Poppins Bold"/>
                <a:cs typeface="Poppins Bold"/>
                <a:sym typeface="Poppins Bold"/>
              </a:rPr>
              <a:t>Donation Collection</a:t>
            </a:r>
          </a:p>
          <a:p>
            <a:pPr algn="l">
              <a:lnSpc>
                <a:spcPts val="2966"/>
              </a:lnSpc>
            </a:pPr>
            <a:r>
              <a:rPr lang="en-US" sz="2119">
                <a:solidFill>
                  <a:srgbClr val="1C1A1A"/>
                </a:solidFill>
                <a:latin typeface="Poppins"/>
                <a:ea typeface="Poppins"/>
                <a:cs typeface="Poppins"/>
                <a:sym typeface="Poppins"/>
              </a:rPr>
              <a:t>Organise a collection of toiletries, stationery, or paperback books for prison chaplaincies (always check first what they need).</a:t>
            </a:r>
          </a:p>
          <a:p>
            <a:pPr algn="l">
              <a:lnSpc>
                <a:spcPts val="2966"/>
              </a:lnSpc>
            </a:pPr>
            <a:r>
              <a:rPr lang="en-US" sz="2119">
                <a:solidFill>
                  <a:srgbClr val="1C1A1A"/>
                </a:solidFill>
                <a:latin typeface="Poppins"/>
                <a:ea typeface="Poppins"/>
                <a:cs typeface="Poppins"/>
                <a:sym typeface="Poppins"/>
              </a:rPr>
              <a:t>Participants design posters and announcements to promote the collection.</a:t>
            </a:r>
          </a:p>
          <a:p>
            <a:pPr algn="l">
              <a:lnSpc>
                <a:spcPts val="2966"/>
              </a:lnSpc>
            </a:pPr>
            <a:r>
              <a:rPr lang="en-US" b="true" sz="2119">
                <a:solidFill>
                  <a:srgbClr val="1C1A1A"/>
                </a:solidFill>
                <a:latin typeface="Poppins Bold"/>
                <a:ea typeface="Poppins Bold"/>
                <a:cs typeface="Poppins Bold"/>
                <a:sym typeface="Poppins Bold"/>
              </a:rPr>
              <a:t>Education &amp; Advocacy</a:t>
            </a:r>
          </a:p>
          <a:p>
            <a:pPr algn="l">
              <a:lnSpc>
                <a:spcPts val="2966"/>
              </a:lnSpc>
            </a:pPr>
            <a:r>
              <a:rPr lang="en-US" sz="2119">
                <a:solidFill>
                  <a:srgbClr val="1C1A1A"/>
                </a:solidFill>
                <a:latin typeface="Poppins"/>
                <a:ea typeface="Poppins"/>
                <a:cs typeface="Poppins"/>
                <a:sym typeface="Poppins"/>
              </a:rPr>
              <a:t>Workshop: Why does the Church care about prisoners? (Luke 4:18, Matthew 25:36).</a:t>
            </a:r>
          </a:p>
          <a:p>
            <a:pPr algn="l">
              <a:lnSpc>
                <a:spcPts val="2966"/>
              </a:lnSpc>
            </a:pPr>
            <a:r>
              <a:rPr lang="en-US" sz="2119">
                <a:solidFill>
                  <a:srgbClr val="1C1A1A"/>
                </a:solidFill>
                <a:latin typeface="Poppins"/>
                <a:ea typeface="Poppins"/>
                <a:cs typeface="Poppins"/>
                <a:sym typeface="Poppins"/>
              </a:rPr>
              <a:t>Create reflections or posters about mercy, forgiveness, and second chances to display in school.</a:t>
            </a:r>
          </a:p>
          <a:p>
            <a:pPr algn="l">
              <a:lnSpc>
                <a:spcPts val="2966"/>
              </a:lnSpc>
            </a:pPr>
            <a:r>
              <a:rPr lang="en-US" b="true" sz="2119">
                <a:solidFill>
                  <a:srgbClr val="1C1A1A"/>
                </a:solidFill>
                <a:latin typeface="Poppins Bold"/>
                <a:ea typeface="Poppins Bold"/>
                <a:cs typeface="Poppins Bold"/>
                <a:sym typeface="Poppins Bold"/>
              </a:rPr>
              <a:t>Reflection &amp; Sharing</a:t>
            </a:r>
          </a:p>
          <a:p>
            <a:pPr algn="l">
              <a:lnSpc>
                <a:spcPts val="2966"/>
              </a:lnSpc>
            </a:pPr>
            <a:r>
              <a:rPr lang="en-US" sz="2119">
                <a:solidFill>
                  <a:srgbClr val="1C1A1A"/>
                </a:solidFill>
                <a:latin typeface="Poppins"/>
                <a:ea typeface="Poppins"/>
                <a:cs typeface="Poppins"/>
                <a:sym typeface="Poppins"/>
              </a:rPr>
              <a:t>Group reflection circle: What did we learn about prisoners and their families?</a:t>
            </a:r>
          </a:p>
          <a:p>
            <a:pPr algn="l">
              <a:lnSpc>
                <a:spcPts val="2966"/>
              </a:lnSpc>
            </a:pPr>
            <a:r>
              <a:rPr lang="en-US" sz="2119">
                <a:solidFill>
                  <a:srgbClr val="1C1A1A"/>
                </a:solidFill>
                <a:latin typeface="Poppins"/>
                <a:ea typeface="Poppins"/>
                <a:cs typeface="Poppins"/>
                <a:sym typeface="Poppins"/>
              </a:rPr>
              <a:t>Plan how to continue projects in the future (e.g., Christmas cards, ongoing donations).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115571">
            <a:off x="3633754" y="2214106"/>
            <a:ext cx="5918449" cy="9158141"/>
          </a:xfrm>
          <a:custGeom>
            <a:avLst/>
            <a:gdLst/>
            <a:ahLst/>
            <a:cxnLst/>
            <a:rect r="r" b="b" t="t" l="l"/>
            <a:pathLst>
              <a:path h="9158141" w="5918449">
                <a:moveTo>
                  <a:pt x="5918448" y="0"/>
                </a:moveTo>
                <a:lnTo>
                  <a:pt x="0" y="0"/>
                </a:lnTo>
                <a:lnTo>
                  <a:pt x="0" y="9158141"/>
                </a:lnTo>
                <a:lnTo>
                  <a:pt x="5918448" y="9158141"/>
                </a:lnTo>
                <a:lnTo>
                  <a:pt x="591844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77192">
            <a:off x="7214361" y="2911707"/>
            <a:ext cx="10947140" cy="1040155"/>
          </a:xfrm>
          <a:prstGeom prst="rect">
            <a:avLst/>
          </a:prstGeom>
        </p:spPr>
        <p:txBody>
          <a:bodyPr anchor="t" rtlCol="false" tIns="0" lIns="0" bIns="0" rIns="0">
            <a:spAutoFit/>
          </a:bodyPr>
          <a:lstStyle/>
          <a:p>
            <a:pPr algn="r">
              <a:lnSpc>
                <a:spcPts val="7589"/>
              </a:lnSpc>
            </a:pPr>
            <a:r>
              <a:rPr lang="en-US" sz="6899" b="true">
                <a:solidFill>
                  <a:srgbClr val="1C1A1A"/>
                </a:solidFill>
                <a:latin typeface="Poppins Bold"/>
                <a:ea typeface="Poppins Bold"/>
                <a:cs typeface="Poppins Bold"/>
                <a:sym typeface="Poppins Bold"/>
              </a:rPr>
              <a:t>Prayer and Reflection</a:t>
            </a:r>
          </a:p>
        </p:txBody>
      </p:sp>
      <p:sp>
        <p:nvSpPr>
          <p:cNvPr name="Freeform 18" id="18"/>
          <p:cNvSpPr/>
          <p:nvPr/>
        </p:nvSpPr>
        <p:spPr>
          <a:xfrm flipH="false" flipV="false" rot="0">
            <a:off x="10161642" y="4074625"/>
            <a:ext cx="6349653" cy="5667065"/>
          </a:xfrm>
          <a:custGeom>
            <a:avLst/>
            <a:gdLst/>
            <a:ahLst/>
            <a:cxnLst/>
            <a:rect r="r" b="b" t="t" l="l"/>
            <a:pathLst>
              <a:path h="5667065" w="6349653">
                <a:moveTo>
                  <a:pt x="0" y="0"/>
                </a:moveTo>
                <a:lnTo>
                  <a:pt x="6349652" y="0"/>
                </a:lnTo>
                <a:lnTo>
                  <a:pt x="6349652" y="5667065"/>
                </a:lnTo>
                <a:lnTo>
                  <a:pt x="0" y="5667065"/>
                </a:lnTo>
                <a:lnTo>
                  <a:pt x="0" y="0"/>
                </a:lnTo>
                <a:close/>
              </a:path>
            </a:pathLst>
          </a:custGeom>
          <a:blipFill>
            <a:blip r:embed="rId6"/>
            <a:stretch>
              <a:fillRect l="0" t="0" r="0" b="0"/>
            </a:stretch>
          </a:blipFill>
        </p:spPr>
      </p:sp>
      <p:sp>
        <p:nvSpPr>
          <p:cNvPr name="TextBox 19" id="19"/>
          <p:cNvSpPr txBox="true"/>
          <p:nvPr/>
        </p:nvSpPr>
        <p:spPr>
          <a:xfrm rot="72932">
            <a:off x="3502195" y="8178850"/>
            <a:ext cx="6174495" cy="1014071"/>
          </a:xfrm>
          <a:prstGeom prst="rect">
            <a:avLst/>
          </a:prstGeom>
        </p:spPr>
        <p:txBody>
          <a:bodyPr anchor="t" rtlCol="false" tIns="0" lIns="0" bIns="0" rIns="0">
            <a:spAutoFit/>
          </a:bodyPr>
          <a:lstStyle/>
          <a:p>
            <a:pPr algn="ctr">
              <a:lnSpc>
                <a:spcPts val="7120"/>
              </a:lnSpc>
            </a:pPr>
            <a:r>
              <a:rPr lang="en-US" sz="8900">
                <a:solidFill>
                  <a:srgbClr val="041A3F"/>
                </a:solidFill>
                <a:latin typeface="Canva Student Font"/>
                <a:ea typeface="Canva Student Font"/>
                <a:cs typeface="Canva Student Font"/>
                <a:sym typeface="Canva Student Font"/>
              </a:rPr>
              <a:t> Luke 15:20-24</a:t>
            </a:r>
          </a:p>
        </p:txBody>
      </p:sp>
      <p:sp>
        <p:nvSpPr>
          <p:cNvPr name="Freeform 20" id="20"/>
          <p:cNvSpPr/>
          <p:nvPr/>
        </p:nvSpPr>
        <p:spPr>
          <a:xfrm flipH="false" flipV="false" rot="40072">
            <a:off x="4299715" y="8992089"/>
            <a:ext cx="4992102" cy="237125"/>
          </a:xfrm>
          <a:custGeom>
            <a:avLst/>
            <a:gdLst/>
            <a:ahLst/>
            <a:cxnLst/>
            <a:rect r="r" b="b" t="t" l="l"/>
            <a:pathLst>
              <a:path h="237125" w="4992102">
                <a:moveTo>
                  <a:pt x="0" y="0"/>
                </a:moveTo>
                <a:lnTo>
                  <a:pt x="4992102" y="0"/>
                </a:lnTo>
                <a:lnTo>
                  <a:pt x="4992102" y="237124"/>
                </a:lnTo>
                <a:lnTo>
                  <a:pt x="0" y="2371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1" id="21"/>
          <p:cNvGrpSpPr/>
          <p:nvPr/>
        </p:nvGrpSpPr>
        <p:grpSpPr>
          <a:xfrm rot="0">
            <a:off x="15102349" y="8761824"/>
            <a:ext cx="4423280" cy="1329717"/>
            <a:chOff x="0" y="0"/>
            <a:chExt cx="5897707" cy="1772956"/>
          </a:xfrm>
        </p:grpSpPr>
        <p:grpSp>
          <p:nvGrpSpPr>
            <p:cNvPr name="Group 22" id="22"/>
            <p:cNvGrpSpPr/>
            <p:nvPr/>
          </p:nvGrpSpPr>
          <p:grpSpPr>
            <a:xfrm rot="-10800000">
              <a:off x="0" y="0"/>
              <a:ext cx="5897707" cy="1772956"/>
              <a:chOff x="0" y="0"/>
              <a:chExt cx="1164979" cy="350213"/>
            </a:xfrm>
          </p:grpSpPr>
          <p:sp>
            <p:nvSpPr>
              <p:cNvPr name="Freeform 23" id="2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4" id="2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71595">
            <a:off x="-172871" y="705492"/>
            <a:ext cx="18633741" cy="9485830"/>
          </a:xfrm>
          <a:custGeom>
            <a:avLst/>
            <a:gdLst/>
            <a:ahLst/>
            <a:cxnLst/>
            <a:rect r="r" b="b" t="t" l="l"/>
            <a:pathLst>
              <a:path h="9485830" w="18633741">
                <a:moveTo>
                  <a:pt x="18633742" y="0"/>
                </a:moveTo>
                <a:lnTo>
                  <a:pt x="0" y="0"/>
                </a:lnTo>
                <a:lnTo>
                  <a:pt x="0" y="9485829"/>
                </a:lnTo>
                <a:lnTo>
                  <a:pt x="18633742" y="9485829"/>
                </a:lnTo>
                <a:lnTo>
                  <a:pt x="1863374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1595">
            <a:off x="2443" y="1477196"/>
            <a:ext cx="18815301" cy="9578255"/>
          </a:xfrm>
          <a:custGeom>
            <a:avLst/>
            <a:gdLst/>
            <a:ahLst/>
            <a:cxnLst/>
            <a:rect r="r" b="b" t="t" l="l"/>
            <a:pathLst>
              <a:path h="9578255" w="18815301">
                <a:moveTo>
                  <a:pt x="0" y="0"/>
                </a:moveTo>
                <a:lnTo>
                  <a:pt x="18815300" y="0"/>
                </a:lnTo>
                <a:lnTo>
                  <a:pt x="18815300" y="9578256"/>
                </a:lnTo>
                <a:lnTo>
                  <a:pt x="0" y="95782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true" rot="5316992">
            <a:off x="13566081" y="6343880"/>
            <a:ext cx="8063379" cy="1710564"/>
          </a:xfrm>
          <a:custGeom>
            <a:avLst/>
            <a:gdLst/>
            <a:ahLst/>
            <a:cxnLst/>
            <a:rect r="r" b="b" t="t" l="l"/>
            <a:pathLst>
              <a:path h="1710564" w="8063379">
                <a:moveTo>
                  <a:pt x="0" y="1710564"/>
                </a:moveTo>
                <a:lnTo>
                  <a:pt x="8063379" y="1710564"/>
                </a:lnTo>
                <a:lnTo>
                  <a:pt x="8063379" y="0"/>
                </a:lnTo>
                <a:lnTo>
                  <a:pt x="0" y="0"/>
                </a:lnTo>
                <a:lnTo>
                  <a:pt x="0" y="1710564"/>
                </a:lnTo>
                <a:close/>
              </a:path>
            </a:pathLst>
          </a:custGeom>
          <a:blipFill>
            <a:blip r:embed="rId7"/>
            <a:stretch>
              <a:fillRect l="0" t="0" r="-99661" b="0"/>
            </a:stretch>
          </a:blipFill>
        </p:spPr>
      </p:sp>
      <p:sp>
        <p:nvSpPr>
          <p:cNvPr name="Freeform 5" id="5"/>
          <p:cNvSpPr/>
          <p:nvPr/>
        </p:nvSpPr>
        <p:spPr>
          <a:xfrm flipH="true" flipV="false" rot="-71595">
            <a:off x="-1462390" y="1787859"/>
            <a:ext cx="18633741" cy="9485830"/>
          </a:xfrm>
          <a:custGeom>
            <a:avLst/>
            <a:gdLst/>
            <a:ahLst/>
            <a:cxnLst/>
            <a:rect r="r" b="b" t="t" l="l"/>
            <a:pathLst>
              <a:path h="9485830" w="18633741">
                <a:moveTo>
                  <a:pt x="18633741" y="0"/>
                </a:moveTo>
                <a:lnTo>
                  <a:pt x="0" y="0"/>
                </a:lnTo>
                <a:lnTo>
                  <a:pt x="0" y="9485829"/>
                </a:lnTo>
                <a:lnTo>
                  <a:pt x="18633741" y="9485829"/>
                </a:lnTo>
                <a:lnTo>
                  <a:pt x="186337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84741">
            <a:off x="1432436" y="4440658"/>
            <a:ext cx="7649057" cy="1301877"/>
            <a:chOff x="0" y="0"/>
            <a:chExt cx="4029133" cy="685762"/>
          </a:xfrm>
        </p:grpSpPr>
        <p:sp>
          <p:nvSpPr>
            <p:cNvPr name="Freeform 7" id="7"/>
            <p:cNvSpPr/>
            <p:nvPr/>
          </p:nvSpPr>
          <p:spPr>
            <a:xfrm flipH="false" flipV="false" rot="0">
              <a:off x="0" y="0"/>
              <a:ext cx="4029133" cy="685763"/>
            </a:xfrm>
            <a:custGeom>
              <a:avLst/>
              <a:gdLst/>
              <a:ahLst/>
              <a:cxnLst/>
              <a:rect r="r" b="b" t="t" l="l"/>
              <a:pathLst>
                <a:path h="685763" w="4029133">
                  <a:moveTo>
                    <a:pt x="95141" y="0"/>
                  </a:moveTo>
                  <a:lnTo>
                    <a:pt x="3933992" y="0"/>
                  </a:lnTo>
                  <a:cubicBezTo>
                    <a:pt x="3959225" y="0"/>
                    <a:pt x="3983424" y="10024"/>
                    <a:pt x="4001267" y="27866"/>
                  </a:cubicBezTo>
                  <a:cubicBezTo>
                    <a:pt x="4019109" y="45709"/>
                    <a:pt x="4029133" y="69908"/>
                    <a:pt x="4029133" y="95141"/>
                  </a:cubicBezTo>
                  <a:lnTo>
                    <a:pt x="4029133" y="590621"/>
                  </a:lnTo>
                  <a:cubicBezTo>
                    <a:pt x="4029133" y="643166"/>
                    <a:pt x="3986537" y="685763"/>
                    <a:pt x="3933992" y="685763"/>
                  </a:cubicBezTo>
                  <a:lnTo>
                    <a:pt x="95141" y="685763"/>
                  </a:lnTo>
                  <a:cubicBezTo>
                    <a:pt x="42596" y="685763"/>
                    <a:pt x="0" y="643166"/>
                    <a:pt x="0" y="590621"/>
                  </a:cubicBezTo>
                  <a:lnTo>
                    <a:pt x="0" y="95141"/>
                  </a:lnTo>
                  <a:cubicBezTo>
                    <a:pt x="0" y="42596"/>
                    <a:pt x="42596" y="0"/>
                    <a:pt x="95141" y="0"/>
                  </a:cubicBezTo>
                  <a:close/>
                </a:path>
              </a:pathLst>
            </a:custGeom>
            <a:solidFill>
              <a:srgbClr val="EFF0F2"/>
            </a:solidFill>
            <a:ln w="85725" cap="rnd">
              <a:solidFill>
                <a:srgbClr val="1C1A1A"/>
              </a:solidFill>
              <a:prstDash val="solid"/>
              <a:round/>
            </a:ln>
          </p:spPr>
        </p:sp>
        <p:sp>
          <p:nvSpPr>
            <p:cNvPr name="TextBox 8" id="8"/>
            <p:cNvSpPr txBox="true"/>
            <p:nvPr/>
          </p:nvSpPr>
          <p:spPr>
            <a:xfrm>
              <a:off x="0" y="-57150"/>
              <a:ext cx="4029133" cy="742912"/>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84741">
            <a:off x="7863433" y="4609376"/>
            <a:ext cx="707602" cy="735171"/>
          </a:xfrm>
          <a:custGeom>
            <a:avLst/>
            <a:gdLst/>
            <a:ahLst/>
            <a:cxnLst/>
            <a:rect r="r" b="b" t="t" l="l"/>
            <a:pathLst>
              <a:path h="735171" w="707602">
                <a:moveTo>
                  <a:pt x="0" y="0"/>
                </a:moveTo>
                <a:lnTo>
                  <a:pt x="707603" y="0"/>
                </a:lnTo>
                <a:lnTo>
                  <a:pt x="707603" y="735172"/>
                </a:lnTo>
                <a:lnTo>
                  <a:pt x="0" y="7351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121956">
            <a:off x="1038454" y="3283106"/>
            <a:ext cx="14793028" cy="812450"/>
            <a:chOff x="0" y="0"/>
            <a:chExt cx="3896106" cy="213979"/>
          </a:xfrm>
        </p:grpSpPr>
        <p:sp>
          <p:nvSpPr>
            <p:cNvPr name="Freeform 11" id="11"/>
            <p:cNvSpPr/>
            <p:nvPr/>
          </p:nvSpPr>
          <p:spPr>
            <a:xfrm flipH="false" flipV="false" rot="0">
              <a:off x="0" y="0"/>
              <a:ext cx="3896106" cy="213979"/>
            </a:xfrm>
            <a:custGeom>
              <a:avLst/>
              <a:gdLst/>
              <a:ahLst/>
              <a:cxnLst/>
              <a:rect r="r" b="b" t="t" l="l"/>
              <a:pathLst>
                <a:path h="213979" w="3896106">
                  <a:moveTo>
                    <a:pt x="0" y="0"/>
                  </a:moveTo>
                  <a:lnTo>
                    <a:pt x="3896106" y="0"/>
                  </a:lnTo>
                  <a:lnTo>
                    <a:pt x="3896106" y="213979"/>
                  </a:lnTo>
                  <a:lnTo>
                    <a:pt x="0" y="213979"/>
                  </a:lnTo>
                  <a:close/>
                </a:path>
              </a:pathLst>
            </a:custGeom>
            <a:solidFill>
              <a:srgbClr val="EC4499"/>
            </a:solidFill>
          </p:spPr>
        </p:sp>
        <p:sp>
          <p:nvSpPr>
            <p:cNvPr name="TextBox 12" id="12"/>
            <p:cNvSpPr txBox="true"/>
            <p:nvPr/>
          </p:nvSpPr>
          <p:spPr>
            <a:xfrm>
              <a:off x="0" y="-57150"/>
              <a:ext cx="3896106" cy="27112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84741">
            <a:off x="1458433" y="5843393"/>
            <a:ext cx="14704125" cy="3498357"/>
            <a:chOff x="0" y="0"/>
            <a:chExt cx="7745383" cy="1842756"/>
          </a:xfrm>
        </p:grpSpPr>
        <p:sp>
          <p:nvSpPr>
            <p:cNvPr name="Freeform 14" id="14"/>
            <p:cNvSpPr/>
            <p:nvPr/>
          </p:nvSpPr>
          <p:spPr>
            <a:xfrm flipH="false" flipV="false" rot="0">
              <a:off x="0" y="0"/>
              <a:ext cx="7745383" cy="1842756"/>
            </a:xfrm>
            <a:custGeom>
              <a:avLst/>
              <a:gdLst/>
              <a:ahLst/>
              <a:cxnLst/>
              <a:rect r="r" b="b" t="t" l="l"/>
              <a:pathLst>
                <a:path h="1842756" w="7745383">
                  <a:moveTo>
                    <a:pt x="49492" y="0"/>
                  </a:moveTo>
                  <a:lnTo>
                    <a:pt x="7695891" y="0"/>
                  </a:lnTo>
                  <a:cubicBezTo>
                    <a:pt x="7723225" y="0"/>
                    <a:pt x="7745383" y="22158"/>
                    <a:pt x="7745383" y="49492"/>
                  </a:cubicBezTo>
                  <a:lnTo>
                    <a:pt x="7745383" y="1793263"/>
                  </a:lnTo>
                  <a:cubicBezTo>
                    <a:pt x="7745383" y="1820597"/>
                    <a:pt x="7723225" y="1842756"/>
                    <a:pt x="7695891" y="1842756"/>
                  </a:cubicBezTo>
                  <a:lnTo>
                    <a:pt x="49492" y="1842756"/>
                  </a:lnTo>
                  <a:cubicBezTo>
                    <a:pt x="36366" y="1842756"/>
                    <a:pt x="23778" y="1837541"/>
                    <a:pt x="14496" y="1828260"/>
                  </a:cubicBezTo>
                  <a:cubicBezTo>
                    <a:pt x="5214" y="1818978"/>
                    <a:pt x="0" y="1806390"/>
                    <a:pt x="0" y="1793263"/>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15" id="15"/>
            <p:cNvSpPr txBox="true"/>
            <p:nvPr/>
          </p:nvSpPr>
          <p:spPr>
            <a:xfrm>
              <a:off x="0" y="-57150"/>
              <a:ext cx="7745383" cy="1899906"/>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2"/>
              <a:stretch>
                <a:fillRect l="0" t="0" r="0" b="0"/>
              </a:stretch>
            </a:blipFill>
          </p:spPr>
        </p:sp>
      </p:grpSp>
      <p:sp>
        <p:nvSpPr>
          <p:cNvPr name="TextBox 21" id="21"/>
          <p:cNvSpPr txBox="true"/>
          <p:nvPr/>
        </p:nvSpPr>
        <p:spPr>
          <a:xfrm rot="-84741">
            <a:off x="1832399" y="4759398"/>
            <a:ext cx="6042675"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Who are the SVP</a:t>
            </a:r>
          </a:p>
        </p:txBody>
      </p:sp>
      <p:sp>
        <p:nvSpPr>
          <p:cNvPr name="TextBox 22" id="22"/>
          <p:cNvSpPr txBox="true"/>
          <p:nvPr/>
        </p:nvSpPr>
        <p:spPr>
          <a:xfrm rot="-84741">
            <a:off x="1862439" y="6061734"/>
            <a:ext cx="13432048" cy="2937888"/>
          </a:xfrm>
          <a:prstGeom prst="rect">
            <a:avLst/>
          </a:prstGeom>
        </p:spPr>
        <p:txBody>
          <a:bodyPr anchor="t" rtlCol="false" tIns="0" lIns="0" bIns="0" rIns="0">
            <a:spAutoFit/>
          </a:bodyPr>
          <a:lstStyle/>
          <a:p>
            <a:pPr algn="l">
              <a:lnSpc>
                <a:spcPts val="7804"/>
              </a:lnSpc>
            </a:pPr>
            <a:r>
              <a:rPr lang="en-US" sz="5574">
                <a:solidFill>
                  <a:srgbClr val="1C1A1A"/>
                </a:solidFill>
                <a:latin typeface="Canva Student Font"/>
                <a:ea typeface="Canva Student Font"/>
                <a:cs typeface="Canva Student Font"/>
                <a:sym typeface="Canva Student Font"/>
              </a:rPr>
              <a:t>Our mission is both simple and meaningful: to seek out and support those in need, to offer help with a spirit of justice, and to tackle the root causes of poverty wherever possible.</a:t>
            </a:r>
          </a:p>
        </p:txBody>
      </p:sp>
      <p:sp>
        <p:nvSpPr>
          <p:cNvPr name="TextBox 23" id="23"/>
          <p:cNvSpPr txBox="true"/>
          <p:nvPr/>
        </p:nvSpPr>
        <p:spPr>
          <a:xfrm rot="-83982">
            <a:off x="11380179" y="2093066"/>
            <a:ext cx="4455626"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AN INTRODUCTION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0">
            <a:off x="15102349" y="8761824"/>
            <a:ext cx="4423280" cy="1329717"/>
            <a:chOff x="0" y="0"/>
            <a:chExt cx="5897707" cy="1772956"/>
          </a:xfrm>
        </p:grpSpPr>
        <p:grpSp>
          <p:nvGrpSpPr>
            <p:cNvPr name="Group 41" id="41"/>
            <p:cNvGrpSpPr/>
            <p:nvPr/>
          </p:nvGrpSpPr>
          <p:grpSpPr>
            <a:xfrm rot="-10800000">
              <a:off x="0" y="0"/>
              <a:ext cx="5897707" cy="1772956"/>
              <a:chOff x="0" y="0"/>
              <a:chExt cx="1164979" cy="350213"/>
            </a:xfrm>
          </p:grpSpPr>
          <p:sp>
            <p:nvSpPr>
              <p:cNvPr name="Freeform 42" id="4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3" id="4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4" id="4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8927518" y="5644357"/>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10005593" y="3757731"/>
            <a:ext cx="10287000" cy="2771538"/>
            <a:chOff x="0" y="0"/>
            <a:chExt cx="3324698" cy="895745"/>
          </a:xfrm>
        </p:grpSpPr>
        <p:sp>
          <p:nvSpPr>
            <p:cNvPr name="Freeform 4" id="4"/>
            <p:cNvSpPr/>
            <p:nvPr/>
          </p:nvSpPr>
          <p:spPr>
            <a:xfrm flipH="false" flipV="false" rot="0">
              <a:off x="0" y="0"/>
              <a:ext cx="3324698" cy="895745"/>
            </a:xfrm>
            <a:custGeom>
              <a:avLst/>
              <a:gdLst/>
              <a:ahLst/>
              <a:cxnLst/>
              <a:rect r="r" b="b" t="t" l="l"/>
              <a:pathLst>
                <a:path h="895745" w="3324698">
                  <a:moveTo>
                    <a:pt x="0" y="0"/>
                  </a:moveTo>
                  <a:lnTo>
                    <a:pt x="3324698" y="0"/>
                  </a:lnTo>
                  <a:lnTo>
                    <a:pt x="3324698" y="895745"/>
                  </a:lnTo>
                  <a:lnTo>
                    <a:pt x="0" y="895745"/>
                  </a:lnTo>
                  <a:close/>
                </a:path>
              </a:pathLst>
            </a:custGeom>
            <a:solidFill>
              <a:srgbClr val="67C8F4"/>
            </a:solidFill>
          </p:spPr>
        </p:sp>
        <p:sp>
          <p:nvSpPr>
            <p:cNvPr name="TextBox 5" id="5"/>
            <p:cNvSpPr txBox="true"/>
            <p:nvPr/>
          </p:nvSpPr>
          <p:spPr>
            <a:xfrm>
              <a:off x="0" y="-57150"/>
              <a:ext cx="3324698" cy="95289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13655567" y="6949277"/>
            <a:ext cx="5505523" cy="1169924"/>
          </a:xfrm>
          <a:custGeom>
            <a:avLst/>
            <a:gdLst/>
            <a:ahLst/>
            <a:cxnLst/>
            <a:rect r="r" b="b" t="t" l="l"/>
            <a:pathLst>
              <a:path h="1169924" w="5505523">
                <a:moveTo>
                  <a:pt x="0" y="0"/>
                </a:moveTo>
                <a:lnTo>
                  <a:pt x="5505523" y="0"/>
                </a:lnTo>
                <a:lnTo>
                  <a:pt x="5505523" y="1169923"/>
                </a:lnTo>
                <a:lnTo>
                  <a:pt x="0" y="11699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7217751" y="4921512"/>
            <a:ext cx="15324697" cy="1628249"/>
          </a:xfrm>
          <a:custGeom>
            <a:avLst/>
            <a:gdLst/>
            <a:ahLst/>
            <a:cxnLst/>
            <a:rect r="r" b="b" t="t" l="l"/>
            <a:pathLst>
              <a:path h="1628249" w="15324697">
                <a:moveTo>
                  <a:pt x="0" y="0"/>
                </a:moveTo>
                <a:lnTo>
                  <a:pt x="15324696" y="0"/>
                </a:lnTo>
                <a:lnTo>
                  <a:pt x="15324696" y="1628249"/>
                </a:lnTo>
                <a:lnTo>
                  <a:pt x="0" y="1628249"/>
                </a:lnTo>
                <a:lnTo>
                  <a:pt x="0" y="0"/>
                </a:lnTo>
                <a:close/>
              </a:path>
            </a:pathLst>
          </a:custGeom>
          <a:blipFill>
            <a:blip r:embed="rId3">
              <a:alphaModFix amt="50000"/>
            </a:blip>
            <a:stretch>
              <a:fillRect l="0" t="0" r="0" b="0"/>
            </a:stretch>
          </a:blipFill>
        </p:spPr>
      </p:sp>
      <p:grpSp>
        <p:nvGrpSpPr>
          <p:cNvPr name="Group 8" id="8"/>
          <p:cNvGrpSpPr/>
          <p:nvPr/>
        </p:nvGrpSpPr>
        <p:grpSpPr>
          <a:xfrm rot="5400000">
            <a:off x="1596585" y="-1906344"/>
            <a:ext cx="11117576" cy="14539345"/>
            <a:chOff x="0" y="0"/>
            <a:chExt cx="3593135" cy="4699031"/>
          </a:xfrm>
        </p:grpSpPr>
        <p:sp>
          <p:nvSpPr>
            <p:cNvPr name="Freeform 9" id="9"/>
            <p:cNvSpPr/>
            <p:nvPr/>
          </p:nvSpPr>
          <p:spPr>
            <a:xfrm flipH="false" flipV="false" rot="0">
              <a:off x="0" y="0"/>
              <a:ext cx="3593135" cy="4699031"/>
            </a:xfrm>
            <a:custGeom>
              <a:avLst/>
              <a:gdLst/>
              <a:ahLst/>
              <a:cxnLst/>
              <a:rect r="r" b="b" t="t" l="l"/>
              <a:pathLst>
                <a:path h="4699031" w="3593135">
                  <a:moveTo>
                    <a:pt x="0" y="0"/>
                  </a:moveTo>
                  <a:lnTo>
                    <a:pt x="3593135" y="0"/>
                  </a:lnTo>
                  <a:lnTo>
                    <a:pt x="3593135" y="4699031"/>
                  </a:lnTo>
                  <a:lnTo>
                    <a:pt x="0" y="4699031"/>
                  </a:lnTo>
                  <a:close/>
                </a:path>
              </a:pathLst>
            </a:custGeom>
            <a:solidFill>
              <a:srgbClr val="FFFFFF"/>
            </a:solidFill>
          </p:spPr>
        </p:sp>
        <p:sp>
          <p:nvSpPr>
            <p:cNvPr name="TextBox 10" id="10"/>
            <p:cNvSpPr txBox="true"/>
            <p:nvPr/>
          </p:nvSpPr>
          <p:spPr>
            <a:xfrm>
              <a:off x="0" y="-57150"/>
              <a:ext cx="3593135" cy="4756181"/>
            </a:xfrm>
            <a:prstGeom prst="rect">
              <a:avLst/>
            </a:prstGeom>
          </p:spPr>
          <p:txBody>
            <a:bodyPr anchor="ctr" rtlCol="false" tIns="50800" lIns="50800" bIns="50800" rIns="50800"/>
            <a:lstStyle/>
            <a:p>
              <a:pPr algn="ctr">
                <a:lnSpc>
                  <a:spcPts val="2659"/>
                </a:lnSpc>
              </a:pPr>
            </a:p>
          </p:txBody>
        </p:sp>
      </p:grpSp>
      <p:grpSp>
        <p:nvGrpSpPr>
          <p:cNvPr name="Group 11" id="11"/>
          <p:cNvGrpSpPr>
            <a:grpSpLocks noChangeAspect="true"/>
          </p:cNvGrpSpPr>
          <p:nvPr/>
        </p:nvGrpSpPr>
        <p:grpSpPr>
          <a:xfrm rot="341748">
            <a:off x="10095665" y="177805"/>
            <a:ext cx="3995643" cy="4641779"/>
            <a:chOff x="0" y="0"/>
            <a:chExt cx="5466080" cy="6350000"/>
          </a:xfrm>
        </p:grpSpPr>
        <p:sp>
          <p:nvSpPr>
            <p:cNvPr name="Freeform 12" id="12"/>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3" id="13"/>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0661" t="0" r="-23428" b="0"/>
              </a:stretch>
            </a:blipFill>
          </p:spPr>
        </p:sp>
        <p:sp>
          <p:nvSpPr>
            <p:cNvPr name="Freeform 14" id="14"/>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5" id="15"/>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6" id="16"/>
          <p:cNvSpPr/>
          <p:nvPr/>
        </p:nvSpPr>
        <p:spPr>
          <a:xfrm flipH="false" flipV="false" rot="5400000">
            <a:off x="11672284" y="1854885"/>
            <a:ext cx="5505523" cy="1169924"/>
          </a:xfrm>
          <a:custGeom>
            <a:avLst/>
            <a:gdLst/>
            <a:ahLst/>
            <a:cxnLst/>
            <a:rect r="r" b="b" t="t" l="l"/>
            <a:pathLst>
              <a:path h="1169924" w="5505523">
                <a:moveTo>
                  <a:pt x="0" y="0"/>
                </a:moveTo>
                <a:lnTo>
                  <a:pt x="5505523" y="0"/>
                </a:lnTo>
                <a:lnTo>
                  <a:pt x="5505523" y="1169924"/>
                </a:lnTo>
                <a:lnTo>
                  <a:pt x="0" y="1169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7" id="17"/>
          <p:cNvGrpSpPr/>
          <p:nvPr/>
        </p:nvGrpSpPr>
        <p:grpSpPr>
          <a:xfrm rot="0">
            <a:off x="15102349" y="8761824"/>
            <a:ext cx="4423280" cy="1329717"/>
            <a:chOff x="0" y="0"/>
            <a:chExt cx="5897707" cy="1772956"/>
          </a:xfrm>
        </p:grpSpPr>
        <p:grpSp>
          <p:nvGrpSpPr>
            <p:cNvPr name="Group 18" id="18"/>
            <p:cNvGrpSpPr/>
            <p:nvPr/>
          </p:nvGrpSpPr>
          <p:grpSpPr>
            <a:xfrm rot="-10800000">
              <a:off x="0" y="0"/>
              <a:ext cx="5897707" cy="1772956"/>
              <a:chOff x="0" y="0"/>
              <a:chExt cx="1164979" cy="350213"/>
            </a:xfrm>
          </p:grpSpPr>
          <p:sp>
            <p:nvSpPr>
              <p:cNvPr name="Freeform 19" id="19"/>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0" id="20"/>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
        <p:nvSpPr>
          <p:cNvPr name="TextBox 22" id="22"/>
          <p:cNvSpPr txBox="true"/>
          <p:nvPr/>
        </p:nvSpPr>
        <p:spPr>
          <a:xfrm rot="109671">
            <a:off x="8081100" y="558035"/>
            <a:ext cx="5637862" cy="4359562"/>
          </a:xfrm>
          <a:prstGeom prst="rect">
            <a:avLst/>
          </a:prstGeom>
        </p:spPr>
        <p:txBody>
          <a:bodyPr anchor="t" rtlCol="false" tIns="0" lIns="0" bIns="0" rIns="0">
            <a:spAutoFit/>
          </a:bodyPr>
          <a:lstStyle/>
          <a:p>
            <a:pPr algn="just">
              <a:lnSpc>
                <a:spcPts val="6727"/>
              </a:lnSpc>
            </a:pPr>
            <a:r>
              <a:rPr lang="en-US" sz="8105">
                <a:solidFill>
                  <a:srgbClr val="041A3F"/>
                </a:solidFill>
                <a:latin typeface="Canva Student Font"/>
                <a:ea typeface="Canva Student Font"/>
                <a:cs typeface="Canva Student Font"/>
                <a:sym typeface="Canva Student Font"/>
              </a:rPr>
              <a:t>Some </a:t>
            </a:r>
          </a:p>
          <a:p>
            <a:pPr algn="just">
              <a:lnSpc>
                <a:spcPts val="6727"/>
              </a:lnSpc>
            </a:pPr>
            <a:r>
              <a:rPr lang="en-US" sz="8105">
                <a:solidFill>
                  <a:srgbClr val="041A3F"/>
                </a:solidFill>
                <a:latin typeface="Canva Student Font"/>
                <a:ea typeface="Canva Student Font"/>
                <a:cs typeface="Canva Student Font"/>
                <a:sym typeface="Canva Student Font"/>
              </a:rPr>
              <a:t>of </a:t>
            </a:r>
          </a:p>
          <a:p>
            <a:pPr algn="just">
              <a:lnSpc>
                <a:spcPts val="6727"/>
              </a:lnSpc>
            </a:pPr>
            <a:r>
              <a:rPr lang="en-US" sz="8105">
                <a:solidFill>
                  <a:srgbClr val="041A3F"/>
                </a:solidFill>
                <a:latin typeface="Canva Student Font"/>
                <a:ea typeface="Canva Student Font"/>
                <a:cs typeface="Canva Student Font"/>
                <a:sym typeface="Canva Student Font"/>
              </a:rPr>
              <a:t>the </a:t>
            </a:r>
          </a:p>
          <a:p>
            <a:pPr algn="just">
              <a:lnSpc>
                <a:spcPts val="6727"/>
              </a:lnSpc>
            </a:pPr>
            <a:r>
              <a:rPr lang="en-US" sz="8105">
                <a:solidFill>
                  <a:srgbClr val="041A3F"/>
                </a:solidFill>
                <a:latin typeface="Canva Student Font"/>
                <a:ea typeface="Canva Student Font"/>
                <a:cs typeface="Canva Student Font"/>
                <a:sym typeface="Canva Student Font"/>
              </a:rPr>
              <a:t>work </a:t>
            </a:r>
          </a:p>
          <a:p>
            <a:pPr algn="just">
              <a:lnSpc>
                <a:spcPts val="6727"/>
              </a:lnSpc>
            </a:pPr>
            <a:r>
              <a:rPr lang="en-US" sz="8105">
                <a:solidFill>
                  <a:srgbClr val="041A3F"/>
                </a:solidFill>
                <a:latin typeface="Canva Student Font"/>
                <a:ea typeface="Canva Student Font"/>
                <a:cs typeface="Canva Student Font"/>
                <a:sym typeface="Canva Student Font"/>
              </a:rPr>
              <a:t>we do</a:t>
            </a:r>
          </a:p>
        </p:txBody>
      </p:sp>
      <p:grpSp>
        <p:nvGrpSpPr>
          <p:cNvPr name="Group 23" id="23"/>
          <p:cNvGrpSpPr>
            <a:grpSpLocks noChangeAspect="true"/>
          </p:cNvGrpSpPr>
          <p:nvPr/>
        </p:nvGrpSpPr>
        <p:grpSpPr>
          <a:xfrm rot="120875">
            <a:off x="9883423" y="5802419"/>
            <a:ext cx="3878659" cy="4505877"/>
            <a:chOff x="0" y="0"/>
            <a:chExt cx="5466080" cy="6350000"/>
          </a:xfrm>
        </p:grpSpPr>
        <p:sp>
          <p:nvSpPr>
            <p:cNvPr name="Freeform 24" id="2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5" id="2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22045" t="0" r="-22045" b="0"/>
              </a:stretch>
            </a:blipFill>
          </p:spPr>
        </p:sp>
        <p:sp>
          <p:nvSpPr>
            <p:cNvPr name="Freeform 26" id="2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7" id="2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8" id="28"/>
          <p:cNvGrpSpPr/>
          <p:nvPr/>
        </p:nvGrpSpPr>
        <p:grpSpPr>
          <a:xfrm rot="0">
            <a:off x="3578446" y="-312915"/>
            <a:ext cx="4434561" cy="5003134"/>
            <a:chOff x="0" y="0"/>
            <a:chExt cx="5912748" cy="6670845"/>
          </a:xfrm>
        </p:grpSpPr>
        <p:grpSp>
          <p:nvGrpSpPr>
            <p:cNvPr name="Group 29" id="29"/>
            <p:cNvGrpSpPr>
              <a:grpSpLocks noChangeAspect="true"/>
            </p:cNvGrpSpPr>
            <p:nvPr/>
          </p:nvGrpSpPr>
          <p:grpSpPr>
            <a:xfrm rot="-369241">
              <a:off x="313863" y="265591"/>
              <a:ext cx="5285022" cy="6139663"/>
              <a:chOff x="0" y="0"/>
              <a:chExt cx="5466080" cy="6350000"/>
            </a:xfrm>
          </p:grpSpPr>
          <p:sp>
            <p:nvSpPr>
              <p:cNvPr name="Freeform 30" id="3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1" id="3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6036" t="-19194" r="-47218" b="-7986"/>
                </a:stretch>
              </a:blipFill>
            </p:spPr>
          </p:sp>
          <p:sp>
            <p:nvSpPr>
              <p:cNvPr name="Freeform 32" id="3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3" id="3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34" id="34"/>
            <p:cNvSpPr txBox="true"/>
            <p:nvPr/>
          </p:nvSpPr>
          <p:spPr>
            <a:xfrm rot="-388731">
              <a:off x="770106" y="5270041"/>
              <a:ext cx="4953373" cy="903330"/>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Practical and financial gifts to help people back on their feet</a:t>
              </a:r>
            </a:p>
          </p:txBody>
        </p:sp>
      </p:grpSp>
      <p:grpSp>
        <p:nvGrpSpPr>
          <p:cNvPr name="Group 35" id="35"/>
          <p:cNvGrpSpPr/>
          <p:nvPr/>
        </p:nvGrpSpPr>
        <p:grpSpPr>
          <a:xfrm rot="0">
            <a:off x="133350" y="-9014"/>
            <a:ext cx="4034661" cy="4639442"/>
            <a:chOff x="0" y="0"/>
            <a:chExt cx="5379548" cy="6185923"/>
          </a:xfrm>
        </p:grpSpPr>
        <p:grpSp>
          <p:nvGrpSpPr>
            <p:cNvPr name="Group 36" id="36"/>
            <p:cNvGrpSpPr>
              <a:grpSpLocks noChangeAspect="true"/>
            </p:cNvGrpSpPr>
            <p:nvPr/>
          </p:nvGrpSpPr>
          <p:grpSpPr>
            <a:xfrm rot="120875">
              <a:off x="104001" y="89043"/>
              <a:ext cx="5171546" cy="6007836"/>
              <a:chOff x="0" y="0"/>
              <a:chExt cx="5466080" cy="6350000"/>
            </a:xfrm>
          </p:grpSpPr>
          <p:sp>
            <p:nvSpPr>
              <p:cNvPr name="Freeform 37" id="3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8" id="3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2"/>
                <a:stretch>
                  <a:fillRect l="-22045" t="0" r="-22045" b="0"/>
                </a:stretch>
              </a:blipFill>
            </p:spPr>
          </p:sp>
          <p:sp>
            <p:nvSpPr>
              <p:cNvPr name="Freeform 39" id="3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0" id="4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1" id="41"/>
            <p:cNvSpPr txBox="true"/>
            <p:nvPr/>
          </p:nvSpPr>
          <p:spPr>
            <a:xfrm rot="147168">
              <a:off x="194899" y="4999151"/>
              <a:ext cx="4789600" cy="953232"/>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Reaching out to those in prison and their families: offering support and friendship</a:t>
              </a:r>
            </a:p>
          </p:txBody>
        </p:sp>
      </p:grpSp>
      <p:grpSp>
        <p:nvGrpSpPr>
          <p:cNvPr name="Group 42" id="42"/>
          <p:cNvGrpSpPr>
            <a:grpSpLocks noChangeAspect="true"/>
          </p:cNvGrpSpPr>
          <p:nvPr/>
        </p:nvGrpSpPr>
        <p:grpSpPr>
          <a:xfrm rot="-349217">
            <a:off x="237496" y="4985016"/>
            <a:ext cx="3826369" cy="4445131"/>
            <a:chOff x="0" y="0"/>
            <a:chExt cx="5466080" cy="6350000"/>
          </a:xfrm>
        </p:grpSpPr>
        <p:sp>
          <p:nvSpPr>
            <p:cNvPr name="Freeform 43" id="4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4" id="4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3"/>
              <a:stretch>
                <a:fillRect l="-22045" t="0" r="-22045" b="0"/>
              </a:stretch>
            </a:blipFill>
          </p:spPr>
        </p:sp>
        <p:sp>
          <p:nvSpPr>
            <p:cNvPr name="Freeform 45" id="4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6" id="4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7" id="47"/>
          <p:cNvSpPr txBox="true"/>
          <p:nvPr/>
        </p:nvSpPr>
        <p:spPr>
          <a:xfrm rot="-389090">
            <a:off x="677807" y="8744915"/>
            <a:ext cx="3592200" cy="369643"/>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Supporting families and schools</a:t>
            </a:r>
          </a:p>
        </p:txBody>
      </p:sp>
      <p:grpSp>
        <p:nvGrpSpPr>
          <p:cNvPr name="Group 48" id="48"/>
          <p:cNvGrpSpPr>
            <a:grpSpLocks noChangeAspect="true"/>
          </p:cNvGrpSpPr>
          <p:nvPr/>
        </p:nvGrpSpPr>
        <p:grpSpPr>
          <a:xfrm rot="0">
            <a:off x="3578446" y="5646410"/>
            <a:ext cx="3826369" cy="4445131"/>
            <a:chOff x="0" y="0"/>
            <a:chExt cx="5466080" cy="6350000"/>
          </a:xfrm>
        </p:grpSpPr>
        <p:sp>
          <p:nvSpPr>
            <p:cNvPr name="Freeform 49" id="49"/>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0" id="50"/>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4"/>
              <a:stretch>
                <a:fillRect l="-22045" t="0" r="-22045" b="0"/>
              </a:stretch>
            </a:blipFill>
          </p:spPr>
        </p:sp>
        <p:sp>
          <p:nvSpPr>
            <p:cNvPr name="Freeform 51" id="51"/>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2" id="52"/>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53" id="53"/>
          <p:cNvGrpSpPr>
            <a:grpSpLocks noChangeAspect="true"/>
          </p:cNvGrpSpPr>
          <p:nvPr/>
        </p:nvGrpSpPr>
        <p:grpSpPr>
          <a:xfrm rot="0">
            <a:off x="7145848" y="4781477"/>
            <a:ext cx="3231651" cy="3754242"/>
            <a:chOff x="0" y="0"/>
            <a:chExt cx="5466080" cy="6350000"/>
          </a:xfrm>
        </p:grpSpPr>
        <p:sp>
          <p:nvSpPr>
            <p:cNvPr name="Freeform 54" id="5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5" id="5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5"/>
              <a:stretch>
                <a:fillRect l="-21910" t="0" r="-21910" b="0"/>
              </a:stretch>
            </a:blipFill>
          </p:spPr>
        </p:sp>
        <p:sp>
          <p:nvSpPr>
            <p:cNvPr name="Freeform 56" id="5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7" id="5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58" id="58"/>
          <p:cNvSpPr txBox="true"/>
          <p:nvPr/>
        </p:nvSpPr>
        <p:spPr>
          <a:xfrm rot="293478">
            <a:off x="10060808" y="3991583"/>
            <a:ext cx="3715030" cy="653685"/>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Visiting those who are lonely or in need of support</a:t>
            </a:r>
          </a:p>
        </p:txBody>
      </p:sp>
      <p:sp>
        <p:nvSpPr>
          <p:cNvPr name="TextBox 59" id="59"/>
          <p:cNvSpPr txBox="true"/>
          <p:nvPr/>
        </p:nvSpPr>
        <p:spPr>
          <a:xfrm rot="0">
            <a:off x="3791018" y="9251079"/>
            <a:ext cx="3354830"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Welcoming and helping asylum seekers and refugees</a:t>
            </a:r>
          </a:p>
        </p:txBody>
      </p:sp>
      <p:sp>
        <p:nvSpPr>
          <p:cNvPr name="TextBox 60" id="60"/>
          <p:cNvSpPr txBox="true"/>
          <p:nvPr/>
        </p:nvSpPr>
        <p:spPr>
          <a:xfrm rot="92633">
            <a:off x="10039044" y="9365202"/>
            <a:ext cx="2041862"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Working with the Homeless</a:t>
            </a:r>
          </a:p>
        </p:txBody>
      </p:sp>
      <p:sp>
        <p:nvSpPr>
          <p:cNvPr name="TextBox 61" id="61"/>
          <p:cNvSpPr txBox="true"/>
          <p:nvPr/>
        </p:nvSpPr>
        <p:spPr>
          <a:xfrm rot="0">
            <a:off x="7298417" y="7912536"/>
            <a:ext cx="3252498" cy="473248"/>
          </a:xfrm>
          <a:prstGeom prst="rect">
            <a:avLst/>
          </a:prstGeom>
        </p:spPr>
        <p:txBody>
          <a:bodyPr anchor="t" rtlCol="false" tIns="0" lIns="0" bIns="0" rIns="0">
            <a:spAutoFit/>
          </a:bodyPr>
          <a:lstStyle/>
          <a:p>
            <a:pPr algn="just">
              <a:lnSpc>
                <a:spcPts val="3505"/>
              </a:lnSpc>
            </a:pPr>
            <a:r>
              <a:rPr lang="en-US" sz="3651" spc="-230">
                <a:solidFill>
                  <a:srgbClr val="041A3F"/>
                </a:solidFill>
                <a:latin typeface="Canva Student Font"/>
                <a:ea typeface="Canva Student Font"/>
                <a:cs typeface="Canva Student Font"/>
                <a:sym typeface="Canva Student Font"/>
              </a:rPr>
              <a:t>Debt advice and Support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69389" y="63363"/>
            <a:ext cx="13471909" cy="9574990"/>
            <a:chOff x="0" y="0"/>
            <a:chExt cx="3548157" cy="2521808"/>
          </a:xfrm>
        </p:grpSpPr>
        <p:sp>
          <p:nvSpPr>
            <p:cNvPr name="Freeform 19" id="19"/>
            <p:cNvSpPr/>
            <p:nvPr/>
          </p:nvSpPr>
          <p:spPr>
            <a:xfrm flipH="false" flipV="false" rot="0">
              <a:off x="0" y="0"/>
              <a:ext cx="3548157" cy="2521808"/>
            </a:xfrm>
            <a:custGeom>
              <a:avLst/>
              <a:gdLst/>
              <a:ahLst/>
              <a:cxnLst/>
              <a:rect r="r" b="b" t="t" l="l"/>
              <a:pathLst>
                <a:path h="2521808" w="3548157">
                  <a:moveTo>
                    <a:pt x="0" y="0"/>
                  </a:moveTo>
                  <a:lnTo>
                    <a:pt x="3548157" y="0"/>
                  </a:lnTo>
                  <a:lnTo>
                    <a:pt x="3548157" y="2521808"/>
                  </a:lnTo>
                  <a:lnTo>
                    <a:pt x="0" y="2521808"/>
                  </a:lnTo>
                  <a:close/>
                </a:path>
              </a:pathLst>
            </a:custGeom>
            <a:solidFill>
              <a:srgbClr val="FFFFFF"/>
            </a:solidFill>
          </p:spPr>
        </p:sp>
        <p:sp>
          <p:nvSpPr>
            <p:cNvPr name="TextBox 20" id="20"/>
            <p:cNvSpPr txBox="true"/>
            <p:nvPr/>
          </p:nvSpPr>
          <p:spPr>
            <a:xfrm>
              <a:off x="0" y="-57150"/>
              <a:ext cx="3548157" cy="2578958"/>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5489732" y="155145"/>
            <a:ext cx="2883703" cy="2883703"/>
            <a:chOff x="0" y="0"/>
            <a:chExt cx="1913890" cy="1913890"/>
          </a:xfrm>
        </p:grpSpPr>
        <p:sp>
          <p:nvSpPr>
            <p:cNvPr name="Freeform 22" id="2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E3B7D"/>
            </a:solidFill>
          </p:spPr>
        </p:sp>
      </p:grpSp>
      <p:sp>
        <p:nvSpPr>
          <p:cNvPr name="Freeform 23" id="23"/>
          <p:cNvSpPr/>
          <p:nvPr/>
        </p:nvSpPr>
        <p:spPr>
          <a:xfrm flipH="true" flipV="false" rot="0">
            <a:off x="7037101" y="1542674"/>
            <a:ext cx="1336333" cy="1363605"/>
          </a:xfrm>
          <a:custGeom>
            <a:avLst/>
            <a:gdLst/>
            <a:ahLst/>
            <a:cxnLst/>
            <a:rect r="r" b="b" t="t" l="l"/>
            <a:pathLst>
              <a:path h="1363605" w="1336333">
                <a:moveTo>
                  <a:pt x="1336333" y="0"/>
                </a:moveTo>
                <a:lnTo>
                  <a:pt x="0" y="0"/>
                </a:lnTo>
                <a:lnTo>
                  <a:pt x="0" y="1363605"/>
                </a:lnTo>
                <a:lnTo>
                  <a:pt x="1336333" y="1363605"/>
                </a:lnTo>
                <a:lnTo>
                  <a:pt x="133633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5602156" y="219967"/>
            <a:ext cx="2869890" cy="378442"/>
          </a:xfrm>
          <a:prstGeom prst="rect">
            <a:avLst/>
          </a:prstGeom>
        </p:spPr>
        <p:txBody>
          <a:bodyPr anchor="t" rtlCol="false" tIns="0" lIns="0" bIns="0" rIns="0">
            <a:spAutoFit/>
          </a:bodyPr>
          <a:lstStyle/>
          <a:p>
            <a:pPr algn="l">
              <a:lnSpc>
                <a:spcPts val="2490"/>
              </a:lnSpc>
            </a:pPr>
            <a:r>
              <a:rPr lang="en-US" sz="3277">
                <a:solidFill>
                  <a:srgbClr val="FFFFFF"/>
                </a:solidFill>
                <a:latin typeface="Poppins ExtraBold"/>
                <a:ea typeface="Poppins ExtraBold"/>
                <a:cs typeface="Poppins ExtraBold"/>
                <a:sym typeface="Poppins ExtraBold"/>
              </a:rPr>
              <a:t>Generous</a:t>
            </a:r>
          </a:p>
        </p:txBody>
      </p:sp>
      <p:sp>
        <p:nvSpPr>
          <p:cNvPr name="TextBox 25" id="25"/>
          <p:cNvSpPr txBox="true"/>
          <p:nvPr/>
        </p:nvSpPr>
        <p:spPr>
          <a:xfrm rot="0">
            <a:off x="5602156" y="560309"/>
            <a:ext cx="2611961" cy="2374489"/>
          </a:xfrm>
          <a:prstGeom prst="rect">
            <a:avLst/>
          </a:prstGeom>
        </p:spPr>
        <p:txBody>
          <a:bodyPr anchor="t" rtlCol="false" tIns="0" lIns="0" bIns="0" rIns="0">
            <a:spAutoFit/>
          </a:bodyPr>
          <a:lstStyle/>
          <a:p>
            <a:pPr algn="l">
              <a:lnSpc>
                <a:spcPts val="2182"/>
              </a:lnSpc>
              <a:spcBef>
                <a:spcPct val="0"/>
              </a:spcBef>
            </a:pPr>
            <a:r>
              <a:rPr lang="en-US" sz="1559">
                <a:solidFill>
                  <a:srgbClr val="FFFFFF"/>
                </a:solidFill>
                <a:latin typeface="Poppins Medium"/>
                <a:ea typeface="Poppins Medium"/>
                <a:cs typeface="Poppins Medium"/>
                <a:sym typeface="Poppins Medium"/>
              </a:rPr>
              <a:t>By supporting prisoners, memb</a:t>
            </a:r>
            <a:r>
              <a:rPr lang="en-US" b="true" sz="1559">
                <a:solidFill>
                  <a:srgbClr val="FFFFFF"/>
                </a:solidFill>
                <a:latin typeface="Poppins Medium"/>
                <a:ea typeface="Poppins Medium"/>
                <a:cs typeface="Poppins Medium"/>
                <a:sym typeface="Poppins Medium"/>
              </a:rPr>
              <a:t>ers of the SVP reflect Christ’s example by offering their time, resources, and love without expecting anything in return,</a:t>
            </a:r>
          </a:p>
          <a:p>
            <a:pPr algn="l">
              <a:lnSpc>
                <a:spcPts val="2182"/>
              </a:lnSpc>
              <a:spcBef>
                <a:spcPct val="0"/>
              </a:spcBef>
            </a:pPr>
            <a:r>
              <a:rPr lang="en-US" b="true" sz="1559">
                <a:solidFill>
                  <a:srgbClr val="FFFFFF"/>
                </a:solidFill>
                <a:latin typeface="Poppins Medium"/>
                <a:ea typeface="Poppins Medium"/>
                <a:cs typeface="Poppins Medium"/>
                <a:sym typeface="Poppins Medium"/>
              </a:rPr>
              <a:t> just as Christ </a:t>
            </a:r>
          </a:p>
          <a:p>
            <a:pPr algn="l">
              <a:lnSpc>
                <a:spcPts val="2182"/>
              </a:lnSpc>
              <a:spcBef>
                <a:spcPct val="0"/>
              </a:spcBef>
            </a:pPr>
            <a:r>
              <a:rPr lang="en-US" b="true" sz="1559">
                <a:solidFill>
                  <a:srgbClr val="FFFFFF"/>
                </a:solidFill>
                <a:latin typeface="Poppins Medium"/>
                <a:ea typeface="Poppins Medium"/>
                <a:cs typeface="Poppins Medium"/>
                <a:sym typeface="Poppins Medium"/>
              </a:rPr>
              <a:t>gave Himself for us.</a:t>
            </a:r>
          </a:p>
        </p:txBody>
      </p:sp>
      <p:grpSp>
        <p:nvGrpSpPr>
          <p:cNvPr name="Group 26" id="26"/>
          <p:cNvGrpSpPr/>
          <p:nvPr/>
        </p:nvGrpSpPr>
        <p:grpSpPr>
          <a:xfrm rot="0">
            <a:off x="8499867" y="155145"/>
            <a:ext cx="7147574" cy="2840409"/>
            <a:chOff x="0" y="0"/>
            <a:chExt cx="2291937" cy="910804"/>
          </a:xfrm>
        </p:grpSpPr>
        <p:sp>
          <p:nvSpPr>
            <p:cNvPr name="Freeform 27" id="27"/>
            <p:cNvSpPr/>
            <p:nvPr/>
          </p:nvSpPr>
          <p:spPr>
            <a:xfrm flipH="false" flipV="false" rot="0">
              <a:off x="0" y="0"/>
              <a:ext cx="2291937" cy="910804"/>
            </a:xfrm>
            <a:custGeom>
              <a:avLst/>
              <a:gdLst/>
              <a:ahLst/>
              <a:cxnLst/>
              <a:rect r="r" b="b" t="t" l="l"/>
              <a:pathLst>
                <a:path h="910804" w="2291937">
                  <a:moveTo>
                    <a:pt x="0" y="0"/>
                  </a:moveTo>
                  <a:lnTo>
                    <a:pt x="2291937" y="0"/>
                  </a:lnTo>
                  <a:lnTo>
                    <a:pt x="2291937" y="910804"/>
                  </a:lnTo>
                  <a:lnTo>
                    <a:pt x="0" y="910804"/>
                  </a:lnTo>
                  <a:close/>
                </a:path>
              </a:pathLst>
            </a:custGeom>
            <a:solidFill>
              <a:srgbClr val="64C6F3"/>
            </a:solidFill>
          </p:spPr>
        </p:sp>
      </p:grpSp>
      <p:sp>
        <p:nvSpPr>
          <p:cNvPr name="Freeform 28" id="28"/>
          <p:cNvSpPr/>
          <p:nvPr/>
        </p:nvSpPr>
        <p:spPr>
          <a:xfrm flipH="false" flipV="false" rot="0">
            <a:off x="8499867" y="171962"/>
            <a:ext cx="3605643" cy="2840409"/>
          </a:xfrm>
          <a:custGeom>
            <a:avLst/>
            <a:gdLst/>
            <a:ahLst/>
            <a:cxnLst/>
            <a:rect r="r" b="b" t="t" l="l"/>
            <a:pathLst>
              <a:path h="2840409" w="3605643">
                <a:moveTo>
                  <a:pt x="0" y="0"/>
                </a:moveTo>
                <a:lnTo>
                  <a:pt x="3605643" y="0"/>
                </a:lnTo>
                <a:lnTo>
                  <a:pt x="3605643" y="2840408"/>
                </a:lnTo>
                <a:lnTo>
                  <a:pt x="0" y="2840408"/>
                </a:lnTo>
                <a:lnTo>
                  <a:pt x="0" y="0"/>
                </a:lnTo>
                <a:close/>
              </a:path>
            </a:pathLst>
          </a:custGeom>
          <a:blipFill>
            <a:blip r:embed="rId7">
              <a:extLst>
                <a:ext uri="{96DAC541-7B7A-43D3-8B79-37D633B846F1}">
                  <asvg:svgBlip xmlns:asvg="http://schemas.microsoft.com/office/drawing/2016/SVG/main" r:embed="rId8"/>
                </a:ext>
              </a:extLst>
            </a:blip>
            <a:stretch>
              <a:fillRect l="-92200" t="-150353" r="-21749" b="-3771"/>
            </a:stretch>
          </a:blipFill>
        </p:spPr>
      </p:sp>
      <p:sp>
        <p:nvSpPr>
          <p:cNvPr name="Freeform 29" id="29"/>
          <p:cNvSpPr/>
          <p:nvPr/>
        </p:nvSpPr>
        <p:spPr>
          <a:xfrm flipH="false" flipV="false" rot="0">
            <a:off x="9204152" y="294185"/>
            <a:ext cx="1919474" cy="2735002"/>
          </a:xfrm>
          <a:custGeom>
            <a:avLst/>
            <a:gdLst/>
            <a:ahLst/>
            <a:cxnLst/>
            <a:rect r="r" b="b" t="t" l="l"/>
            <a:pathLst>
              <a:path h="2735002" w="1919474">
                <a:moveTo>
                  <a:pt x="0" y="0"/>
                </a:moveTo>
                <a:lnTo>
                  <a:pt x="1919475" y="0"/>
                </a:lnTo>
                <a:lnTo>
                  <a:pt x="1919475" y="2735002"/>
                </a:lnTo>
                <a:lnTo>
                  <a:pt x="0" y="27350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0" id="30"/>
          <p:cNvGrpSpPr/>
          <p:nvPr/>
        </p:nvGrpSpPr>
        <p:grpSpPr>
          <a:xfrm rot="-10800000">
            <a:off x="11857880" y="3172979"/>
            <a:ext cx="614629" cy="6381614"/>
            <a:chOff x="0" y="0"/>
            <a:chExt cx="282041" cy="2928392"/>
          </a:xfrm>
        </p:grpSpPr>
        <p:sp>
          <p:nvSpPr>
            <p:cNvPr name="Freeform 31" id="31"/>
            <p:cNvSpPr/>
            <p:nvPr/>
          </p:nvSpPr>
          <p:spPr>
            <a:xfrm flipH="false" flipV="false" rot="0">
              <a:off x="0" y="0"/>
              <a:ext cx="282041" cy="2928392"/>
            </a:xfrm>
            <a:custGeom>
              <a:avLst/>
              <a:gdLst/>
              <a:ahLst/>
              <a:cxnLst/>
              <a:rect r="r" b="b" t="t" l="l"/>
              <a:pathLst>
                <a:path h="2928392" w="282041">
                  <a:moveTo>
                    <a:pt x="0" y="0"/>
                  </a:moveTo>
                  <a:lnTo>
                    <a:pt x="282041" y="0"/>
                  </a:lnTo>
                  <a:lnTo>
                    <a:pt x="282041" y="2928392"/>
                  </a:lnTo>
                  <a:lnTo>
                    <a:pt x="0" y="2928392"/>
                  </a:lnTo>
                  <a:close/>
                </a:path>
              </a:pathLst>
            </a:custGeom>
            <a:solidFill>
              <a:srgbClr val="E94297"/>
            </a:solidFill>
          </p:spPr>
        </p:sp>
      </p:grpSp>
      <p:grpSp>
        <p:nvGrpSpPr>
          <p:cNvPr name="Group 32" id="32"/>
          <p:cNvGrpSpPr/>
          <p:nvPr/>
        </p:nvGrpSpPr>
        <p:grpSpPr>
          <a:xfrm rot="0">
            <a:off x="2347719" y="6686860"/>
            <a:ext cx="4859075" cy="2876846"/>
            <a:chOff x="0" y="0"/>
            <a:chExt cx="2996259" cy="1773954"/>
          </a:xfrm>
        </p:grpSpPr>
        <p:sp>
          <p:nvSpPr>
            <p:cNvPr name="Freeform 33" id="33"/>
            <p:cNvSpPr/>
            <p:nvPr/>
          </p:nvSpPr>
          <p:spPr>
            <a:xfrm flipH="false" flipV="false" rot="0">
              <a:off x="0" y="0"/>
              <a:ext cx="2996259" cy="1773954"/>
            </a:xfrm>
            <a:custGeom>
              <a:avLst/>
              <a:gdLst/>
              <a:ahLst/>
              <a:cxnLst/>
              <a:rect r="r" b="b" t="t" l="l"/>
              <a:pathLst>
                <a:path h="1773954" w="2996259">
                  <a:moveTo>
                    <a:pt x="0" y="0"/>
                  </a:moveTo>
                  <a:lnTo>
                    <a:pt x="2996259" y="0"/>
                  </a:lnTo>
                  <a:lnTo>
                    <a:pt x="2996259" y="1773954"/>
                  </a:lnTo>
                  <a:lnTo>
                    <a:pt x="0" y="1773954"/>
                  </a:lnTo>
                  <a:close/>
                </a:path>
              </a:pathLst>
            </a:custGeom>
            <a:solidFill>
              <a:srgbClr val="193375"/>
            </a:solidFill>
          </p:spPr>
        </p:sp>
      </p:grpSp>
      <p:sp>
        <p:nvSpPr>
          <p:cNvPr name="Freeform 34" id="34"/>
          <p:cNvSpPr/>
          <p:nvPr/>
        </p:nvSpPr>
        <p:spPr>
          <a:xfrm flipH="false" flipV="false" rot="0">
            <a:off x="5001353" y="6854089"/>
            <a:ext cx="1967097" cy="2700504"/>
          </a:xfrm>
          <a:custGeom>
            <a:avLst/>
            <a:gdLst/>
            <a:ahLst/>
            <a:cxnLst/>
            <a:rect r="r" b="b" t="t" l="l"/>
            <a:pathLst>
              <a:path h="2700504" w="1967097">
                <a:moveTo>
                  <a:pt x="0" y="0"/>
                </a:moveTo>
                <a:lnTo>
                  <a:pt x="1967097" y="0"/>
                </a:lnTo>
                <a:lnTo>
                  <a:pt x="1967097" y="2700504"/>
                </a:lnTo>
                <a:lnTo>
                  <a:pt x="0" y="2700504"/>
                </a:lnTo>
                <a:lnTo>
                  <a:pt x="0" y="0"/>
                </a:lnTo>
                <a:close/>
              </a:path>
            </a:pathLst>
          </a:custGeom>
          <a:blipFill>
            <a:blip r:embed="rId11">
              <a:extLst>
                <a:ext uri="{96DAC541-7B7A-43D3-8B79-37D633B846F1}">
                  <asvg:svgBlip xmlns:asvg="http://schemas.microsoft.com/office/drawing/2016/SVG/main" r:embed="rId12"/>
                </a:ext>
              </a:extLst>
            </a:blip>
            <a:stretch>
              <a:fillRect l="0" t="0" r="0" b="-1345"/>
            </a:stretch>
          </a:blipFill>
        </p:spPr>
      </p:sp>
      <p:sp>
        <p:nvSpPr>
          <p:cNvPr name="TextBox 35" id="35"/>
          <p:cNvSpPr txBox="true"/>
          <p:nvPr/>
        </p:nvSpPr>
        <p:spPr>
          <a:xfrm rot="0">
            <a:off x="2428140" y="6943025"/>
            <a:ext cx="4985608" cy="1099323"/>
          </a:xfrm>
          <a:prstGeom prst="rect">
            <a:avLst/>
          </a:prstGeom>
        </p:spPr>
        <p:txBody>
          <a:bodyPr anchor="t" rtlCol="false" tIns="0" lIns="0" bIns="0" rIns="0">
            <a:spAutoFit/>
          </a:bodyPr>
          <a:lstStyle/>
          <a:p>
            <a:pPr algn="l">
              <a:lnSpc>
                <a:spcPts val="4075"/>
              </a:lnSpc>
            </a:pPr>
            <a:r>
              <a:rPr lang="en-US" sz="4335">
                <a:solidFill>
                  <a:srgbClr val="FFFFFF"/>
                </a:solidFill>
                <a:latin typeface="Poppins ExtraBold"/>
                <a:ea typeface="Poppins ExtraBold"/>
                <a:cs typeface="Poppins ExtraBold"/>
                <a:sym typeface="Poppins ExtraBold"/>
              </a:rPr>
              <a:t>Christ </a:t>
            </a:r>
          </a:p>
          <a:p>
            <a:pPr algn="l">
              <a:lnSpc>
                <a:spcPts val="4075"/>
              </a:lnSpc>
            </a:pPr>
            <a:r>
              <a:rPr lang="en-US" sz="4335" spc="182">
                <a:solidFill>
                  <a:srgbClr val="FFFFFF"/>
                </a:solidFill>
                <a:latin typeface="Poppins ExtraBold"/>
                <a:ea typeface="Poppins ExtraBold"/>
                <a:cs typeface="Poppins ExtraBold"/>
                <a:sym typeface="Poppins ExtraBold"/>
              </a:rPr>
              <a:t>Centred</a:t>
            </a:r>
          </a:p>
        </p:txBody>
      </p:sp>
      <p:grpSp>
        <p:nvGrpSpPr>
          <p:cNvPr name="Group 36" id="36"/>
          <p:cNvGrpSpPr/>
          <p:nvPr/>
        </p:nvGrpSpPr>
        <p:grpSpPr>
          <a:xfrm rot="0">
            <a:off x="2347719" y="155145"/>
            <a:ext cx="2991819" cy="6445021"/>
            <a:chOff x="0" y="0"/>
            <a:chExt cx="844844" cy="1819976"/>
          </a:xfrm>
        </p:grpSpPr>
        <p:sp>
          <p:nvSpPr>
            <p:cNvPr name="Freeform 37" id="37"/>
            <p:cNvSpPr/>
            <p:nvPr/>
          </p:nvSpPr>
          <p:spPr>
            <a:xfrm flipH="false" flipV="false" rot="0">
              <a:off x="0" y="0"/>
              <a:ext cx="844844" cy="1819976"/>
            </a:xfrm>
            <a:custGeom>
              <a:avLst/>
              <a:gdLst/>
              <a:ahLst/>
              <a:cxnLst/>
              <a:rect r="r" b="b" t="t" l="l"/>
              <a:pathLst>
                <a:path h="1819976" w="844844">
                  <a:moveTo>
                    <a:pt x="0" y="0"/>
                  </a:moveTo>
                  <a:lnTo>
                    <a:pt x="844844" y="0"/>
                  </a:lnTo>
                  <a:lnTo>
                    <a:pt x="844844" y="1819976"/>
                  </a:lnTo>
                  <a:lnTo>
                    <a:pt x="0" y="1819976"/>
                  </a:lnTo>
                  <a:close/>
                </a:path>
              </a:pathLst>
            </a:custGeom>
            <a:solidFill>
              <a:srgbClr val="E94297"/>
            </a:solidFill>
          </p:spPr>
        </p:sp>
      </p:grpSp>
      <p:sp>
        <p:nvSpPr>
          <p:cNvPr name="Freeform 38" id="38"/>
          <p:cNvSpPr/>
          <p:nvPr/>
        </p:nvSpPr>
        <p:spPr>
          <a:xfrm flipH="false" flipV="false" rot="0">
            <a:off x="2487443" y="3725462"/>
            <a:ext cx="2777683" cy="2874704"/>
          </a:xfrm>
          <a:custGeom>
            <a:avLst/>
            <a:gdLst/>
            <a:ahLst/>
            <a:cxnLst/>
            <a:rect r="r" b="b" t="t" l="l"/>
            <a:pathLst>
              <a:path h="2874704" w="2777683">
                <a:moveTo>
                  <a:pt x="0" y="0"/>
                </a:moveTo>
                <a:lnTo>
                  <a:pt x="2777683" y="0"/>
                </a:lnTo>
                <a:lnTo>
                  <a:pt x="2777683" y="2874704"/>
                </a:lnTo>
                <a:lnTo>
                  <a:pt x="0" y="28747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9" id="39"/>
          <p:cNvGrpSpPr/>
          <p:nvPr/>
        </p:nvGrpSpPr>
        <p:grpSpPr>
          <a:xfrm rot="0">
            <a:off x="7372215" y="6686860"/>
            <a:ext cx="4337426" cy="2867733"/>
            <a:chOff x="0" y="0"/>
            <a:chExt cx="2216729" cy="1465613"/>
          </a:xfrm>
        </p:grpSpPr>
        <p:sp>
          <p:nvSpPr>
            <p:cNvPr name="Freeform 40" id="40"/>
            <p:cNvSpPr/>
            <p:nvPr/>
          </p:nvSpPr>
          <p:spPr>
            <a:xfrm flipH="false" flipV="false" rot="0">
              <a:off x="0" y="0"/>
              <a:ext cx="2216729" cy="1465613"/>
            </a:xfrm>
            <a:custGeom>
              <a:avLst/>
              <a:gdLst/>
              <a:ahLst/>
              <a:cxnLst/>
              <a:rect r="r" b="b" t="t" l="l"/>
              <a:pathLst>
                <a:path h="1465613" w="2216729">
                  <a:moveTo>
                    <a:pt x="0" y="0"/>
                  </a:moveTo>
                  <a:lnTo>
                    <a:pt x="2216729" y="0"/>
                  </a:lnTo>
                  <a:lnTo>
                    <a:pt x="2216729" y="1465613"/>
                  </a:lnTo>
                  <a:lnTo>
                    <a:pt x="0" y="1465613"/>
                  </a:lnTo>
                  <a:close/>
                </a:path>
              </a:pathLst>
            </a:custGeom>
            <a:solidFill>
              <a:srgbClr val="CAE8FB"/>
            </a:solidFill>
          </p:spPr>
        </p:sp>
      </p:grpSp>
      <p:sp>
        <p:nvSpPr>
          <p:cNvPr name="Freeform 41" id="41"/>
          <p:cNvSpPr/>
          <p:nvPr/>
        </p:nvSpPr>
        <p:spPr>
          <a:xfrm flipH="false" flipV="false" rot="0">
            <a:off x="8567625" y="7250736"/>
            <a:ext cx="1877793" cy="1290983"/>
          </a:xfrm>
          <a:custGeom>
            <a:avLst/>
            <a:gdLst/>
            <a:ahLst/>
            <a:cxnLst/>
            <a:rect r="r" b="b" t="t" l="l"/>
            <a:pathLst>
              <a:path h="1290983" w="1877793">
                <a:moveTo>
                  <a:pt x="0" y="0"/>
                </a:moveTo>
                <a:lnTo>
                  <a:pt x="1877793" y="0"/>
                </a:lnTo>
                <a:lnTo>
                  <a:pt x="1877793" y="1290983"/>
                </a:lnTo>
                <a:lnTo>
                  <a:pt x="0" y="129098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42" id="42"/>
          <p:cNvSpPr txBox="true"/>
          <p:nvPr/>
        </p:nvSpPr>
        <p:spPr>
          <a:xfrm rot="0">
            <a:off x="7228496" y="6847816"/>
            <a:ext cx="4604638" cy="402920"/>
          </a:xfrm>
          <a:prstGeom prst="rect">
            <a:avLst/>
          </a:prstGeom>
        </p:spPr>
        <p:txBody>
          <a:bodyPr anchor="t" rtlCol="false" tIns="0" lIns="0" bIns="0" rIns="0">
            <a:spAutoFit/>
          </a:bodyPr>
          <a:lstStyle/>
          <a:p>
            <a:pPr algn="ctr">
              <a:lnSpc>
                <a:spcPts val="2614"/>
              </a:lnSpc>
            </a:pPr>
            <a:r>
              <a:rPr lang="en-US" sz="3440">
                <a:solidFill>
                  <a:srgbClr val="193375"/>
                </a:solidFill>
                <a:latin typeface="Poppins ExtraBold"/>
                <a:ea typeface="Poppins ExtraBold"/>
                <a:cs typeface="Poppins ExtraBold"/>
                <a:sym typeface="Poppins ExtraBold"/>
              </a:rPr>
              <a:t>Respectful</a:t>
            </a:r>
          </a:p>
        </p:txBody>
      </p:sp>
      <p:sp>
        <p:nvSpPr>
          <p:cNvPr name="TextBox 43" id="43"/>
          <p:cNvSpPr txBox="true"/>
          <p:nvPr/>
        </p:nvSpPr>
        <p:spPr>
          <a:xfrm rot="0">
            <a:off x="7396508" y="8583220"/>
            <a:ext cx="4268614" cy="843463"/>
          </a:xfrm>
          <a:prstGeom prst="rect">
            <a:avLst/>
          </a:prstGeom>
        </p:spPr>
        <p:txBody>
          <a:bodyPr anchor="t" rtlCol="false" tIns="0" lIns="0" bIns="0" rIns="0">
            <a:spAutoFit/>
          </a:bodyPr>
          <a:lstStyle/>
          <a:p>
            <a:pPr algn="ctr">
              <a:lnSpc>
                <a:spcPts val="2308"/>
              </a:lnSpc>
            </a:pPr>
            <a:r>
              <a:rPr lang="en-US" sz="1649">
                <a:solidFill>
                  <a:srgbClr val="193375"/>
                </a:solidFill>
                <a:latin typeface="Poppins Medium"/>
                <a:ea typeface="Poppins Medium"/>
                <a:cs typeface="Poppins Medium"/>
                <a:sym typeface="Poppins Medium"/>
              </a:rPr>
              <a:t>Treating prisoners with dignity, listening to them, and supporting their rehabilitation with compassion.</a:t>
            </a:r>
          </a:p>
        </p:txBody>
      </p:sp>
      <p:grpSp>
        <p:nvGrpSpPr>
          <p:cNvPr name="Group 44" id="44"/>
          <p:cNvGrpSpPr/>
          <p:nvPr/>
        </p:nvGrpSpPr>
        <p:grpSpPr>
          <a:xfrm rot="0">
            <a:off x="5489732" y="3172979"/>
            <a:ext cx="6217690" cy="3409044"/>
            <a:chOff x="0" y="0"/>
            <a:chExt cx="3668453" cy="2011345"/>
          </a:xfrm>
        </p:grpSpPr>
        <p:sp>
          <p:nvSpPr>
            <p:cNvPr name="Freeform 45" id="45"/>
            <p:cNvSpPr/>
            <p:nvPr/>
          </p:nvSpPr>
          <p:spPr>
            <a:xfrm flipH="false" flipV="false" rot="0">
              <a:off x="0" y="0"/>
              <a:ext cx="3668453" cy="2011345"/>
            </a:xfrm>
            <a:custGeom>
              <a:avLst/>
              <a:gdLst/>
              <a:ahLst/>
              <a:cxnLst/>
              <a:rect r="r" b="b" t="t" l="l"/>
              <a:pathLst>
                <a:path h="2011345" w="3668453">
                  <a:moveTo>
                    <a:pt x="0" y="0"/>
                  </a:moveTo>
                  <a:lnTo>
                    <a:pt x="3668453" y="0"/>
                  </a:lnTo>
                  <a:lnTo>
                    <a:pt x="3668453" y="2011345"/>
                  </a:lnTo>
                  <a:lnTo>
                    <a:pt x="0" y="2011345"/>
                  </a:lnTo>
                  <a:close/>
                </a:path>
              </a:pathLst>
            </a:custGeom>
            <a:solidFill>
              <a:srgbClr val="64C6F3"/>
            </a:solidFill>
          </p:spPr>
        </p:sp>
      </p:grpSp>
      <p:sp>
        <p:nvSpPr>
          <p:cNvPr name="Freeform 46" id="46"/>
          <p:cNvSpPr/>
          <p:nvPr/>
        </p:nvSpPr>
        <p:spPr>
          <a:xfrm flipH="false" flipV="false" rot="0">
            <a:off x="5475028" y="3172979"/>
            <a:ext cx="4065899" cy="3427186"/>
          </a:xfrm>
          <a:custGeom>
            <a:avLst/>
            <a:gdLst/>
            <a:ahLst/>
            <a:cxnLst/>
            <a:rect r="r" b="b" t="t" l="l"/>
            <a:pathLst>
              <a:path h="3427186" w="4065899">
                <a:moveTo>
                  <a:pt x="0" y="0"/>
                </a:moveTo>
                <a:lnTo>
                  <a:pt x="4065899" y="0"/>
                </a:lnTo>
                <a:lnTo>
                  <a:pt x="4065899" y="3427187"/>
                </a:lnTo>
                <a:lnTo>
                  <a:pt x="0" y="3427187"/>
                </a:lnTo>
                <a:lnTo>
                  <a:pt x="0" y="0"/>
                </a:lnTo>
                <a:close/>
              </a:path>
            </a:pathLst>
          </a:custGeom>
          <a:blipFill>
            <a:blip r:embed="rId17"/>
            <a:stretch>
              <a:fillRect l="-1592" t="-5008" r="0" b="0"/>
            </a:stretch>
          </a:blipFill>
        </p:spPr>
      </p:sp>
      <p:sp>
        <p:nvSpPr>
          <p:cNvPr name="Freeform 47" id="47"/>
          <p:cNvSpPr/>
          <p:nvPr/>
        </p:nvSpPr>
        <p:spPr>
          <a:xfrm flipH="false" flipV="false" rot="1654453">
            <a:off x="4734749" y="3826722"/>
            <a:ext cx="359066" cy="623338"/>
          </a:xfrm>
          <a:custGeom>
            <a:avLst/>
            <a:gdLst/>
            <a:ahLst/>
            <a:cxnLst/>
            <a:rect r="r" b="b" t="t" l="l"/>
            <a:pathLst>
              <a:path h="623338" w="359066">
                <a:moveTo>
                  <a:pt x="0" y="0"/>
                </a:moveTo>
                <a:lnTo>
                  <a:pt x="359066" y="0"/>
                </a:lnTo>
                <a:lnTo>
                  <a:pt x="359066" y="623338"/>
                </a:lnTo>
                <a:lnTo>
                  <a:pt x="0" y="62333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48" id="48"/>
          <p:cNvGrpSpPr/>
          <p:nvPr/>
        </p:nvGrpSpPr>
        <p:grpSpPr>
          <a:xfrm rot="0">
            <a:off x="12578392" y="3172979"/>
            <a:ext cx="3069049" cy="6381614"/>
            <a:chOff x="0" y="0"/>
            <a:chExt cx="1397045" cy="2904940"/>
          </a:xfrm>
        </p:grpSpPr>
        <p:sp>
          <p:nvSpPr>
            <p:cNvPr name="Freeform 49" id="49"/>
            <p:cNvSpPr/>
            <p:nvPr/>
          </p:nvSpPr>
          <p:spPr>
            <a:xfrm flipH="false" flipV="false" rot="0">
              <a:off x="0" y="0"/>
              <a:ext cx="1397045" cy="2904940"/>
            </a:xfrm>
            <a:custGeom>
              <a:avLst/>
              <a:gdLst/>
              <a:ahLst/>
              <a:cxnLst/>
              <a:rect r="r" b="b" t="t" l="l"/>
              <a:pathLst>
                <a:path h="2904940" w="1397045">
                  <a:moveTo>
                    <a:pt x="0" y="0"/>
                  </a:moveTo>
                  <a:lnTo>
                    <a:pt x="1397045" y="0"/>
                  </a:lnTo>
                  <a:lnTo>
                    <a:pt x="1397045" y="2904940"/>
                  </a:lnTo>
                  <a:lnTo>
                    <a:pt x="0" y="2904940"/>
                  </a:lnTo>
                  <a:close/>
                </a:path>
              </a:pathLst>
            </a:custGeom>
            <a:solidFill>
              <a:srgbClr val="193375"/>
            </a:solidFill>
          </p:spPr>
        </p:sp>
      </p:grpSp>
      <p:sp>
        <p:nvSpPr>
          <p:cNvPr name="Freeform 50" id="50"/>
          <p:cNvSpPr/>
          <p:nvPr/>
        </p:nvSpPr>
        <p:spPr>
          <a:xfrm flipH="false" flipV="false" rot="0">
            <a:off x="13105441" y="3405322"/>
            <a:ext cx="2030232" cy="2569914"/>
          </a:xfrm>
          <a:custGeom>
            <a:avLst/>
            <a:gdLst/>
            <a:ahLst/>
            <a:cxnLst/>
            <a:rect r="r" b="b" t="t" l="l"/>
            <a:pathLst>
              <a:path h="2569914" w="2030232">
                <a:moveTo>
                  <a:pt x="0" y="0"/>
                </a:moveTo>
                <a:lnTo>
                  <a:pt x="2030232" y="0"/>
                </a:lnTo>
                <a:lnTo>
                  <a:pt x="2030232" y="2569914"/>
                </a:lnTo>
                <a:lnTo>
                  <a:pt x="0" y="256991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51" id="51"/>
          <p:cNvSpPr txBox="true"/>
          <p:nvPr/>
        </p:nvSpPr>
        <p:spPr>
          <a:xfrm rot="0">
            <a:off x="12729684" y="6685891"/>
            <a:ext cx="2667515" cy="257758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maintains confidentiality by keeping prisoners' information private, fostering trust and a safe space for communication, sharing details only when necessary for safety.</a:t>
            </a:r>
          </a:p>
        </p:txBody>
      </p:sp>
      <p:grpSp>
        <p:nvGrpSpPr>
          <p:cNvPr name="Group 52" id="52"/>
          <p:cNvGrpSpPr/>
          <p:nvPr/>
        </p:nvGrpSpPr>
        <p:grpSpPr>
          <a:xfrm rot="0">
            <a:off x="15102349" y="8761824"/>
            <a:ext cx="4423280" cy="1329717"/>
            <a:chOff x="0" y="0"/>
            <a:chExt cx="5897707" cy="1772956"/>
          </a:xfrm>
        </p:grpSpPr>
        <p:grpSp>
          <p:nvGrpSpPr>
            <p:cNvPr name="Group 53" id="53"/>
            <p:cNvGrpSpPr/>
            <p:nvPr/>
          </p:nvGrpSpPr>
          <p:grpSpPr>
            <a:xfrm rot="-10800000">
              <a:off x="0" y="0"/>
              <a:ext cx="5897707" cy="1772956"/>
              <a:chOff x="0" y="0"/>
              <a:chExt cx="1164979" cy="350213"/>
            </a:xfrm>
          </p:grpSpPr>
          <p:sp>
            <p:nvSpPr>
              <p:cNvPr name="Freeform 54" id="5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5" id="5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56" id="5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22"/>
              <a:stretch>
                <a:fillRect l="0" t="0" r="0" b="0"/>
              </a:stretch>
            </a:blipFill>
          </p:spPr>
        </p:sp>
      </p:grpSp>
      <p:sp>
        <p:nvSpPr>
          <p:cNvPr name="TextBox 57" id="57"/>
          <p:cNvSpPr txBox="true"/>
          <p:nvPr/>
        </p:nvSpPr>
        <p:spPr>
          <a:xfrm rot="0">
            <a:off x="12229335" y="369261"/>
            <a:ext cx="2906337" cy="372691"/>
          </a:xfrm>
          <a:prstGeom prst="rect">
            <a:avLst/>
          </a:prstGeom>
        </p:spPr>
        <p:txBody>
          <a:bodyPr anchor="t" rtlCol="false" tIns="0" lIns="0" bIns="0" rIns="0">
            <a:spAutoFit/>
          </a:bodyPr>
          <a:lstStyle/>
          <a:p>
            <a:pPr algn="l">
              <a:lnSpc>
                <a:spcPts val="2461"/>
              </a:lnSpc>
            </a:pPr>
            <a:r>
              <a:rPr lang="en-US" sz="3239">
                <a:solidFill>
                  <a:srgbClr val="FFFFFF"/>
                </a:solidFill>
                <a:latin typeface="Poppins ExtraBold"/>
                <a:ea typeface="Poppins ExtraBold"/>
                <a:cs typeface="Poppins ExtraBold"/>
                <a:sym typeface="Poppins ExtraBold"/>
              </a:rPr>
              <a:t>Accountable</a:t>
            </a:r>
          </a:p>
        </p:txBody>
      </p:sp>
      <p:sp>
        <p:nvSpPr>
          <p:cNvPr name="TextBox 58" id="58"/>
          <p:cNvSpPr txBox="true"/>
          <p:nvPr/>
        </p:nvSpPr>
        <p:spPr>
          <a:xfrm rot="0">
            <a:off x="2347719" y="414418"/>
            <a:ext cx="3057132" cy="426965"/>
          </a:xfrm>
          <a:prstGeom prst="rect">
            <a:avLst/>
          </a:prstGeom>
        </p:spPr>
        <p:txBody>
          <a:bodyPr anchor="t" rtlCol="false" tIns="0" lIns="0" bIns="0" rIns="0">
            <a:spAutoFit/>
          </a:bodyPr>
          <a:lstStyle/>
          <a:p>
            <a:pPr algn="ctr">
              <a:lnSpc>
                <a:spcPts val="2736"/>
              </a:lnSpc>
            </a:pPr>
            <a:r>
              <a:rPr lang="en-US" sz="3600" b="true">
                <a:solidFill>
                  <a:srgbClr val="FFFFFF"/>
                </a:solidFill>
                <a:latin typeface="Poppins ExtraBold Bold"/>
                <a:ea typeface="Poppins ExtraBold Bold"/>
                <a:cs typeface="Poppins ExtraBold Bold"/>
                <a:sym typeface="Poppins ExtraBold Bold"/>
              </a:rPr>
              <a:t>Responsive</a:t>
            </a:r>
          </a:p>
        </p:txBody>
      </p:sp>
      <p:sp>
        <p:nvSpPr>
          <p:cNvPr name="TextBox 59" id="59"/>
          <p:cNvSpPr txBox="true"/>
          <p:nvPr/>
        </p:nvSpPr>
        <p:spPr>
          <a:xfrm rot="0">
            <a:off x="2367950" y="5638155"/>
            <a:ext cx="3016671" cy="493058"/>
          </a:xfrm>
          <a:prstGeom prst="rect">
            <a:avLst/>
          </a:prstGeom>
        </p:spPr>
        <p:txBody>
          <a:bodyPr anchor="t" rtlCol="false" tIns="0" lIns="0" bIns="0" rIns="0">
            <a:spAutoFit/>
          </a:bodyPr>
          <a:lstStyle/>
          <a:p>
            <a:pPr algn="ctr">
              <a:lnSpc>
                <a:spcPts val="1930"/>
              </a:lnSpc>
            </a:pPr>
            <a:r>
              <a:rPr lang="en-US" sz="1990">
                <a:solidFill>
                  <a:srgbClr val="000000"/>
                </a:solidFill>
                <a:latin typeface="A Little Pot"/>
                <a:ea typeface="A Little Pot"/>
                <a:cs typeface="A Little Pot"/>
                <a:sym typeface="A Little Pot"/>
              </a:rPr>
              <a:t>We need </a:t>
            </a:r>
          </a:p>
          <a:p>
            <a:pPr algn="ctr">
              <a:lnSpc>
                <a:spcPts val="1930"/>
              </a:lnSpc>
            </a:pPr>
            <a:r>
              <a:rPr lang="en-US" sz="1990">
                <a:solidFill>
                  <a:srgbClr val="000000"/>
                </a:solidFill>
                <a:latin typeface="A Little Pot"/>
                <a:ea typeface="A Little Pot"/>
                <a:cs typeface="A Little Pot"/>
                <a:sym typeface="A Little Pot"/>
              </a:rPr>
              <a:t>change</a:t>
            </a:r>
          </a:p>
        </p:txBody>
      </p:sp>
      <p:sp>
        <p:nvSpPr>
          <p:cNvPr name="TextBox 60" id="60"/>
          <p:cNvSpPr txBox="true"/>
          <p:nvPr/>
        </p:nvSpPr>
        <p:spPr>
          <a:xfrm rot="0">
            <a:off x="12593672" y="6215933"/>
            <a:ext cx="3053769" cy="410565"/>
          </a:xfrm>
          <a:prstGeom prst="rect">
            <a:avLst/>
          </a:prstGeom>
        </p:spPr>
        <p:txBody>
          <a:bodyPr anchor="t" rtlCol="false" tIns="0" lIns="0" bIns="0" rIns="0">
            <a:spAutoFit/>
          </a:bodyPr>
          <a:lstStyle/>
          <a:p>
            <a:pPr algn="ctr">
              <a:lnSpc>
                <a:spcPts val="2698"/>
              </a:lnSpc>
            </a:pPr>
            <a:r>
              <a:rPr lang="en-US" sz="3550">
                <a:solidFill>
                  <a:srgbClr val="FFFFFF"/>
                </a:solidFill>
                <a:latin typeface="Poppins ExtraBold"/>
                <a:ea typeface="Poppins ExtraBold"/>
                <a:cs typeface="Poppins ExtraBold"/>
                <a:sym typeface="Poppins ExtraBold"/>
              </a:rPr>
              <a:t>Confidential</a:t>
            </a:r>
          </a:p>
        </p:txBody>
      </p:sp>
      <p:sp>
        <p:nvSpPr>
          <p:cNvPr name="TextBox 61" id="61"/>
          <p:cNvSpPr txBox="true"/>
          <p:nvPr/>
        </p:nvSpPr>
        <p:spPr>
          <a:xfrm rot="5400000">
            <a:off x="9034778" y="5993038"/>
            <a:ext cx="6381614" cy="741498"/>
          </a:xfrm>
          <a:prstGeom prst="rect">
            <a:avLst/>
          </a:prstGeom>
        </p:spPr>
        <p:txBody>
          <a:bodyPr anchor="t" rtlCol="false" tIns="0" lIns="0" bIns="0" rIns="0">
            <a:spAutoFit/>
          </a:bodyPr>
          <a:lstStyle/>
          <a:p>
            <a:pPr algn="ctr">
              <a:lnSpc>
                <a:spcPts val="5826"/>
              </a:lnSpc>
            </a:pPr>
            <a:r>
              <a:rPr lang="en-US" sz="4161">
                <a:solidFill>
                  <a:srgbClr val="FFFFFF"/>
                </a:solidFill>
                <a:latin typeface="Poppins ExtraBold"/>
                <a:ea typeface="Poppins ExtraBold"/>
                <a:cs typeface="Poppins ExtraBold"/>
                <a:sym typeface="Poppins ExtraBold"/>
              </a:rPr>
              <a:t>Our Vincentian Values</a:t>
            </a:r>
          </a:p>
        </p:txBody>
      </p:sp>
      <p:sp>
        <p:nvSpPr>
          <p:cNvPr name="TextBox 62" id="62"/>
          <p:cNvSpPr txBox="true"/>
          <p:nvPr/>
        </p:nvSpPr>
        <p:spPr>
          <a:xfrm rot="0">
            <a:off x="2428140" y="7994722"/>
            <a:ext cx="1991166" cy="1399007"/>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We acknowledge and recognise that in all we do and experience Jesus is present.</a:t>
            </a:r>
          </a:p>
        </p:txBody>
      </p:sp>
      <p:sp>
        <p:nvSpPr>
          <p:cNvPr name="TextBox 63" id="63"/>
          <p:cNvSpPr txBox="true"/>
          <p:nvPr/>
        </p:nvSpPr>
        <p:spPr>
          <a:xfrm rot="0">
            <a:off x="2536594" y="1159250"/>
            <a:ext cx="2721182" cy="2291830"/>
          </a:xfrm>
          <a:prstGeom prst="rect">
            <a:avLst/>
          </a:prstGeom>
        </p:spPr>
        <p:txBody>
          <a:bodyPr anchor="t" rtlCol="false" tIns="0" lIns="0" bIns="0" rIns="0">
            <a:spAutoFit/>
          </a:bodyPr>
          <a:lstStyle/>
          <a:p>
            <a:pPr algn="l">
              <a:lnSpc>
                <a:spcPts val="2303"/>
              </a:lnSpc>
              <a:spcBef>
                <a:spcPct val="0"/>
              </a:spcBef>
            </a:pPr>
            <a:r>
              <a:rPr lang="en-US" sz="1645">
                <a:solidFill>
                  <a:srgbClr val="FFFFFF"/>
                </a:solidFill>
                <a:latin typeface="Poppins Medium"/>
                <a:ea typeface="Poppins Medium"/>
                <a:cs typeface="Poppins Medium"/>
                <a:sym typeface="Poppins Medium"/>
              </a:rPr>
              <a:t>Whether its the need for clothing in prisons, visits, or journeying with those who are sick in prison, members respond quickly to these needs, because it’s what Jesus asks of us.</a:t>
            </a:r>
          </a:p>
        </p:txBody>
      </p:sp>
      <p:sp>
        <p:nvSpPr>
          <p:cNvPr name="TextBox 64" id="64"/>
          <p:cNvSpPr txBox="true"/>
          <p:nvPr/>
        </p:nvSpPr>
        <p:spPr>
          <a:xfrm rot="0">
            <a:off x="8598576" y="6080011"/>
            <a:ext cx="2817460" cy="380081"/>
          </a:xfrm>
          <a:prstGeom prst="rect">
            <a:avLst/>
          </a:prstGeom>
        </p:spPr>
        <p:txBody>
          <a:bodyPr anchor="t" rtlCol="false" tIns="0" lIns="0" bIns="0" rIns="0">
            <a:spAutoFit/>
          </a:bodyPr>
          <a:lstStyle/>
          <a:p>
            <a:pPr algn="ctr">
              <a:lnSpc>
                <a:spcPts val="2450"/>
              </a:lnSpc>
            </a:pPr>
            <a:r>
              <a:rPr lang="en-US" sz="3224">
                <a:solidFill>
                  <a:srgbClr val="FFFFFF"/>
                </a:solidFill>
                <a:latin typeface="Poppins ExtraBold"/>
                <a:ea typeface="Poppins ExtraBold"/>
                <a:cs typeface="Poppins ExtraBold"/>
                <a:sym typeface="Poppins ExtraBold"/>
              </a:rPr>
              <a:t>Compassion</a:t>
            </a:r>
          </a:p>
        </p:txBody>
      </p:sp>
      <p:sp>
        <p:nvSpPr>
          <p:cNvPr name="TextBox 65" id="65"/>
          <p:cNvSpPr txBox="true"/>
          <p:nvPr/>
        </p:nvSpPr>
        <p:spPr>
          <a:xfrm rot="0">
            <a:off x="9144000" y="3578566"/>
            <a:ext cx="2637966" cy="229183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is called to serve those who are often marginalised or forgotten. Prisoners, frequently isolated by society, are prime examples of those in need of compassion.</a:t>
            </a:r>
          </a:p>
        </p:txBody>
      </p:sp>
      <p:sp>
        <p:nvSpPr>
          <p:cNvPr name="TextBox 66" id="66"/>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VINCENTIAN VALUES</a:t>
            </a:r>
          </a:p>
        </p:txBody>
      </p:sp>
      <p:sp>
        <p:nvSpPr>
          <p:cNvPr name="TextBox 67" id="67"/>
          <p:cNvSpPr txBox="true"/>
          <p:nvPr/>
        </p:nvSpPr>
        <p:spPr>
          <a:xfrm rot="0">
            <a:off x="12229335" y="751477"/>
            <a:ext cx="3397613" cy="1982627"/>
          </a:xfrm>
          <a:prstGeom prst="rect">
            <a:avLst/>
          </a:prstGeom>
        </p:spPr>
        <p:txBody>
          <a:bodyPr anchor="t" rtlCol="false" tIns="0" lIns="0" bIns="0" rIns="0">
            <a:spAutoFit/>
          </a:bodyPr>
          <a:lstStyle/>
          <a:p>
            <a:pPr algn="l">
              <a:lnSpc>
                <a:spcPts val="2263"/>
              </a:lnSpc>
              <a:spcBef>
                <a:spcPct val="0"/>
              </a:spcBef>
            </a:pPr>
            <a:r>
              <a:rPr lang="en-US" sz="1616">
                <a:solidFill>
                  <a:srgbClr val="FFFFFF"/>
                </a:solidFill>
                <a:latin typeface="Poppins"/>
                <a:ea typeface="Poppins"/>
                <a:cs typeface="Poppins"/>
                <a:sym typeface="Poppins"/>
              </a:rPr>
              <a:t>Being accountable in the work we do with prisons means</a:t>
            </a:r>
            <a:r>
              <a:rPr lang="en-US" sz="1616">
                <a:solidFill>
                  <a:srgbClr val="FFFFFF"/>
                </a:solidFill>
                <a:latin typeface="Poppins"/>
                <a:ea typeface="Poppins"/>
                <a:cs typeface="Poppins"/>
                <a:sym typeface="Poppins"/>
              </a:rPr>
              <a:t> using resources responsibly, advocating for fair treatment, and providing ongoing support for reintegration, while acting within our knowledge and skills.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5844083">
            <a:off x="10094213" y="1405970"/>
            <a:ext cx="8018225" cy="8691061"/>
          </a:xfrm>
          <a:custGeom>
            <a:avLst/>
            <a:gdLst/>
            <a:ahLst/>
            <a:cxnLst/>
            <a:rect r="r" b="b" t="t" l="l"/>
            <a:pathLst>
              <a:path h="8691061" w="8018225">
                <a:moveTo>
                  <a:pt x="0" y="0"/>
                </a:moveTo>
                <a:lnTo>
                  <a:pt x="8018225" y="0"/>
                </a:lnTo>
                <a:lnTo>
                  <a:pt x="8018225" y="8691061"/>
                </a:lnTo>
                <a:lnTo>
                  <a:pt x="0" y="8691061"/>
                </a:lnTo>
                <a:lnTo>
                  <a:pt x="0" y="0"/>
                </a:lnTo>
                <a:close/>
              </a:path>
            </a:pathLst>
          </a:custGeom>
          <a:blipFill>
            <a:blip r:embed="rId5"/>
            <a:stretch>
              <a:fillRect l="0" t="-16967" r="0" b="0"/>
            </a:stretch>
          </a:blipFill>
        </p:spPr>
      </p:sp>
      <p:sp>
        <p:nvSpPr>
          <p:cNvPr name="Freeform 19" id="19"/>
          <p:cNvSpPr/>
          <p:nvPr/>
        </p:nvSpPr>
        <p:spPr>
          <a:xfrm flipH="false" flipV="false" rot="455429">
            <a:off x="10066024" y="87271"/>
            <a:ext cx="8640565" cy="5764676"/>
          </a:xfrm>
          <a:custGeom>
            <a:avLst/>
            <a:gdLst/>
            <a:ahLst/>
            <a:cxnLst/>
            <a:rect r="r" b="b" t="t" l="l"/>
            <a:pathLst>
              <a:path h="5764676" w="8640565">
                <a:moveTo>
                  <a:pt x="0" y="0"/>
                </a:moveTo>
                <a:lnTo>
                  <a:pt x="8640566" y="0"/>
                </a:lnTo>
                <a:lnTo>
                  <a:pt x="8640566" y="5764676"/>
                </a:lnTo>
                <a:lnTo>
                  <a:pt x="0" y="5764676"/>
                </a:lnTo>
                <a:lnTo>
                  <a:pt x="0" y="0"/>
                </a:lnTo>
                <a:close/>
              </a:path>
            </a:pathLst>
          </a:custGeom>
          <a:blipFill>
            <a:blip r:embed="rId6"/>
            <a:stretch>
              <a:fillRect l="0" t="0" r="0" b="0"/>
            </a:stretch>
          </a:blipFill>
        </p:spPr>
      </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7"/>
              <a:stretch>
                <a:fillRect l="0" t="0" r="0" b="0"/>
              </a:stretch>
            </a:blipFill>
          </p:spPr>
        </p:sp>
      </p:grpSp>
      <p:sp>
        <p:nvSpPr>
          <p:cNvPr name="Freeform 25" id="25"/>
          <p:cNvSpPr/>
          <p:nvPr/>
        </p:nvSpPr>
        <p:spPr>
          <a:xfrm flipH="false" flipV="false" rot="0">
            <a:off x="15102349" y="-708500"/>
            <a:ext cx="814334" cy="2895410"/>
          </a:xfrm>
          <a:custGeom>
            <a:avLst/>
            <a:gdLst/>
            <a:ahLst/>
            <a:cxnLst/>
            <a:rect r="r" b="b" t="t" l="l"/>
            <a:pathLst>
              <a:path h="2895410" w="814334">
                <a:moveTo>
                  <a:pt x="0" y="0"/>
                </a:moveTo>
                <a:lnTo>
                  <a:pt x="814334" y="0"/>
                </a:lnTo>
                <a:lnTo>
                  <a:pt x="814334" y="2895411"/>
                </a:lnTo>
                <a:lnTo>
                  <a:pt x="0" y="2895411"/>
                </a:lnTo>
                <a:lnTo>
                  <a:pt x="0" y="0"/>
                </a:lnTo>
                <a:close/>
              </a:path>
            </a:pathLst>
          </a:custGeom>
          <a:blipFill>
            <a:blip r:embed="rId8"/>
            <a:stretch>
              <a:fillRect l="0" t="0" r="0" b="0"/>
            </a:stretch>
          </a:blipFill>
        </p:spPr>
      </p:sp>
      <p:grpSp>
        <p:nvGrpSpPr>
          <p:cNvPr name="Group 26" id="26"/>
          <p:cNvGrpSpPr/>
          <p:nvPr/>
        </p:nvGrpSpPr>
        <p:grpSpPr>
          <a:xfrm rot="0">
            <a:off x="1824706" y="4165530"/>
            <a:ext cx="7589940" cy="4889274"/>
            <a:chOff x="0" y="0"/>
            <a:chExt cx="10119920" cy="6519031"/>
          </a:xfrm>
        </p:grpSpPr>
        <p:sp>
          <p:nvSpPr>
            <p:cNvPr name="Freeform 27" id="27"/>
            <p:cNvSpPr/>
            <p:nvPr/>
          </p:nvSpPr>
          <p:spPr>
            <a:xfrm flipH="false" flipV="false" rot="0">
              <a:off x="0" y="0"/>
              <a:ext cx="10119920" cy="6160501"/>
            </a:xfrm>
            <a:custGeom>
              <a:avLst/>
              <a:gdLst/>
              <a:ahLst/>
              <a:cxnLst/>
              <a:rect r="r" b="b" t="t" l="l"/>
              <a:pathLst>
                <a:path h="6160501" w="10119920">
                  <a:moveTo>
                    <a:pt x="0" y="0"/>
                  </a:moveTo>
                  <a:lnTo>
                    <a:pt x="10119920" y="0"/>
                  </a:lnTo>
                  <a:lnTo>
                    <a:pt x="10119920" y="6160501"/>
                  </a:lnTo>
                  <a:lnTo>
                    <a:pt x="0" y="6160501"/>
                  </a:lnTo>
                  <a:lnTo>
                    <a:pt x="0" y="0"/>
                  </a:lnTo>
                  <a:close/>
                </a:path>
              </a:pathLst>
            </a:custGeom>
            <a:blipFill>
              <a:blip r:embed="rId9"/>
              <a:stretch>
                <a:fillRect l="0" t="0" r="0" b="0"/>
              </a:stretch>
            </a:blipFill>
          </p:spPr>
        </p:sp>
        <p:sp>
          <p:nvSpPr>
            <p:cNvPr name="TextBox 28" id="28"/>
            <p:cNvSpPr txBox="true"/>
            <p:nvPr/>
          </p:nvSpPr>
          <p:spPr>
            <a:xfrm rot="0">
              <a:off x="1416799" y="1094589"/>
              <a:ext cx="7828148" cy="5424443"/>
            </a:xfrm>
            <a:prstGeom prst="rect">
              <a:avLst/>
            </a:prstGeom>
          </p:spPr>
          <p:txBody>
            <a:bodyPr anchor="t" rtlCol="false" tIns="0" lIns="0" bIns="0" rIns="0">
              <a:spAutoFit/>
            </a:bodyPr>
            <a:lstStyle/>
            <a:p>
              <a:pPr algn="l">
                <a:lnSpc>
                  <a:spcPts val="3563"/>
                </a:lnSpc>
              </a:pPr>
              <a:r>
                <a:rPr lang="en-US" b="true" sz="3045">
                  <a:solidFill>
                    <a:srgbClr val="041A3F"/>
                  </a:solidFill>
                  <a:latin typeface="Poppins Bold"/>
                  <a:ea typeface="Poppins Bold"/>
                  <a:cs typeface="Poppins Bold"/>
                  <a:sym typeface="Poppins Bold"/>
                </a:rPr>
                <a:t>“Christians and people of good will” to “work for the improvement of prison conditions, out of respect for the human dignity of persons deprived of their freedom”</a:t>
              </a:r>
            </a:p>
            <a:p>
              <a:pPr algn="l">
                <a:lnSpc>
                  <a:spcPts val="3563"/>
                </a:lnSpc>
              </a:pPr>
              <a:r>
                <a:rPr lang="en-US" sz="3045">
                  <a:solidFill>
                    <a:srgbClr val="041A3F"/>
                  </a:solidFill>
                  <a:latin typeface="Poppins"/>
                  <a:ea typeface="Poppins"/>
                  <a:cs typeface="Poppins"/>
                  <a:sym typeface="Poppins"/>
                </a:rPr>
                <a:t>Pope Francis</a:t>
              </a:r>
            </a:p>
            <a:p>
              <a:pPr algn="l">
                <a:lnSpc>
                  <a:spcPts val="3563"/>
                </a:lnSpc>
              </a:pPr>
            </a:p>
            <a:p>
              <a:pPr algn="l">
                <a:lnSpc>
                  <a:spcPts val="3563"/>
                </a:lnSpc>
              </a:pPr>
            </a:p>
          </p:txBody>
        </p:sp>
      </p:grpSp>
      <p:sp>
        <p:nvSpPr>
          <p:cNvPr name="Freeform 29" id="29"/>
          <p:cNvSpPr/>
          <p:nvPr/>
        </p:nvSpPr>
        <p:spPr>
          <a:xfrm flipH="false" flipV="false" rot="-318038">
            <a:off x="2666601" y="0"/>
            <a:ext cx="6831862" cy="4594427"/>
          </a:xfrm>
          <a:custGeom>
            <a:avLst/>
            <a:gdLst/>
            <a:ahLst/>
            <a:cxnLst/>
            <a:rect r="r" b="b" t="t" l="l"/>
            <a:pathLst>
              <a:path h="4594427" w="6831862">
                <a:moveTo>
                  <a:pt x="0" y="0"/>
                </a:moveTo>
                <a:lnTo>
                  <a:pt x="6831862" y="0"/>
                </a:lnTo>
                <a:lnTo>
                  <a:pt x="6831862" y="4594427"/>
                </a:lnTo>
                <a:lnTo>
                  <a:pt x="0" y="4594427"/>
                </a:lnTo>
                <a:lnTo>
                  <a:pt x="0" y="0"/>
                </a:lnTo>
                <a:close/>
              </a:path>
            </a:pathLst>
          </a:custGeom>
          <a:blipFill>
            <a:blip r:embed="rId10"/>
            <a:stretch>
              <a:fillRect l="0" t="0" r="0" b="0"/>
            </a:stretch>
          </a:blipFill>
        </p:spPr>
      </p:sp>
      <p:sp>
        <p:nvSpPr>
          <p:cNvPr name="Freeform 30" id="30"/>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8"/>
            <a:stretch>
              <a:fillRect l="0" t="0" r="0" b="0"/>
            </a:stretch>
          </a:blipFill>
        </p:spPr>
      </p:sp>
      <p:sp>
        <p:nvSpPr>
          <p:cNvPr name="TextBox 31" id="31"/>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32" id="32"/>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33" id="33"/>
          <p:cNvSpPr txBox="true"/>
          <p:nvPr/>
        </p:nvSpPr>
        <p:spPr>
          <a:xfrm rot="459140">
            <a:off x="9645706" y="6043813"/>
            <a:ext cx="8695727" cy="3156585"/>
          </a:xfrm>
          <a:prstGeom prst="rect">
            <a:avLst/>
          </a:prstGeom>
        </p:spPr>
        <p:txBody>
          <a:bodyPr anchor="t" rtlCol="false" tIns="0" lIns="0" bIns="0" rIns="0">
            <a:spAutoFit/>
          </a:bodyPr>
          <a:lstStyle/>
          <a:p>
            <a:pPr algn="l">
              <a:lnSpc>
                <a:spcPts val="3569"/>
              </a:lnSpc>
            </a:pPr>
            <a:r>
              <a:rPr lang="en-US" b="true" sz="3000">
                <a:solidFill>
                  <a:srgbClr val="041A3F"/>
                </a:solidFill>
                <a:latin typeface="Poppins Bold"/>
                <a:ea typeface="Poppins Bold"/>
                <a:cs typeface="Poppins Bold"/>
                <a:sym typeface="Poppins Bold"/>
              </a:rPr>
              <a:t>“We can all be called by the Lord at some point in life; even in the worst moments when we feel most inadequate, the Lord always comes to meet us.”</a:t>
            </a:r>
          </a:p>
          <a:p>
            <a:pPr algn="l">
              <a:lnSpc>
                <a:spcPts val="3569"/>
              </a:lnSpc>
            </a:pPr>
            <a:r>
              <a:rPr lang="en-US" sz="3000">
                <a:solidFill>
                  <a:srgbClr val="041A3F"/>
                </a:solidFill>
                <a:latin typeface="Poppins"/>
                <a:ea typeface="Poppins"/>
                <a:cs typeface="Poppins"/>
                <a:sym typeface="Poppins"/>
              </a:rPr>
              <a:t>Pope Leo XIV, June 2025</a:t>
            </a:r>
          </a:p>
          <a:p>
            <a:pPr algn="l">
              <a:lnSpc>
                <a:spcPts val="3569"/>
              </a:lnSpc>
            </a:pPr>
          </a:p>
          <a:p>
            <a:pPr algn="l">
              <a:lnSpc>
                <a:spcPts val="356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5102349" y="8761824"/>
            <a:ext cx="4423280" cy="1329717"/>
            <a:chOff x="0" y="0"/>
            <a:chExt cx="5897707" cy="1772956"/>
          </a:xfrm>
        </p:grpSpPr>
        <p:grpSp>
          <p:nvGrpSpPr>
            <p:cNvPr name="Group 19" id="19"/>
            <p:cNvGrpSpPr/>
            <p:nvPr/>
          </p:nvGrpSpPr>
          <p:grpSpPr>
            <a:xfrm rot="-10800000">
              <a:off x="0" y="0"/>
              <a:ext cx="5897707" cy="1772956"/>
              <a:chOff x="0" y="0"/>
              <a:chExt cx="1164979" cy="350213"/>
            </a:xfrm>
          </p:grpSpPr>
          <p:sp>
            <p:nvSpPr>
              <p:cNvPr name="Freeform 20" id="20"/>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1" id="21"/>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
        <p:nvSpPr>
          <p:cNvPr name="Freeform 23" id="23"/>
          <p:cNvSpPr/>
          <p:nvPr/>
        </p:nvSpPr>
        <p:spPr>
          <a:xfrm flipH="false" flipV="false" rot="0">
            <a:off x="2739871" y="712868"/>
            <a:ext cx="8897934" cy="6673450"/>
          </a:xfrm>
          <a:custGeom>
            <a:avLst/>
            <a:gdLst/>
            <a:ahLst/>
            <a:cxnLst/>
            <a:rect r="r" b="b" t="t" l="l"/>
            <a:pathLst>
              <a:path h="6673450" w="8897934">
                <a:moveTo>
                  <a:pt x="0" y="0"/>
                </a:moveTo>
                <a:lnTo>
                  <a:pt x="8897934" y="0"/>
                </a:lnTo>
                <a:lnTo>
                  <a:pt x="8897934" y="6673451"/>
                </a:lnTo>
                <a:lnTo>
                  <a:pt x="0" y="6673451"/>
                </a:lnTo>
                <a:lnTo>
                  <a:pt x="0" y="0"/>
                </a:lnTo>
                <a:close/>
              </a:path>
            </a:pathLst>
          </a:custGeom>
          <a:blipFill>
            <a:blip r:embed="rId6"/>
            <a:stretch>
              <a:fillRect l="0" t="0" r="0" b="0"/>
            </a:stretch>
          </a:blipFill>
        </p:spPr>
      </p:sp>
      <p:sp>
        <p:nvSpPr>
          <p:cNvPr name="Freeform 24" id="24"/>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7"/>
            <a:stretch>
              <a:fillRect l="0" t="0" r="0" b="0"/>
            </a:stretch>
          </a:blipFill>
        </p:spPr>
      </p:sp>
      <p:sp>
        <p:nvSpPr>
          <p:cNvPr name="Freeform 25" id="25"/>
          <p:cNvSpPr/>
          <p:nvPr/>
        </p:nvSpPr>
        <p:spPr>
          <a:xfrm flipH="false" flipV="false" rot="0">
            <a:off x="10071492" y="691558"/>
            <a:ext cx="7668340" cy="6694761"/>
          </a:xfrm>
          <a:custGeom>
            <a:avLst/>
            <a:gdLst/>
            <a:ahLst/>
            <a:cxnLst/>
            <a:rect r="r" b="b" t="t" l="l"/>
            <a:pathLst>
              <a:path h="6694761" w="7668340">
                <a:moveTo>
                  <a:pt x="0" y="0"/>
                </a:moveTo>
                <a:lnTo>
                  <a:pt x="7668340" y="0"/>
                </a:lnTo>
                <a:lnTo>
                  <a:pt x="7668340" y="6694761"/>
                </a:lnTo>
                <a:lnTo>
                  <a:pt x="0" y="6694761"/>
                </a:lnTo>
                <a:lnTo>
                  <a:pt x="0" y="0"/>
                </a:lnTo>
                <a:close/>
              </a:path>
            </a:pathLst>
          </a:custGeom>
          <a:blipFill>
            <a:blip r:embed="rId8"/>
            <a:stretch>
              <a:fillRect l="0" t="0" r="0" b="-45220"/>
            </a:stretch>
          </a:blipFill>
        </p:spPr>
      </p:sp>
      <p:sp>
        <p:nvSpPr>
          <p:cNvPr name="TextBox 26" id="26"/>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27" id="27"/>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28" id="28"/>
          <p:cNvSpPr txBox="true"/>
          <p:nvPr/>
        </p:nvSpPr>
        <p:spPr>
          <a:xfrm rot="0">
            <a:off x="11368870" y="1777340"/>
            <a:ext cx="4547813" cy="4955096"/>
          </a:xfrm>
          <a:prstGeom prst="rect">
            <a:avLst/>
          </a:prstGeom>
        </p:spPr>
        <p:txBody>
          <a:bodyPr anchor="t" rtlCol="false" tIns="0" lIns="0" bIns="0" rIns="0">
            <a:spAutoFit/>
          </a:bodyPr>
          <a:lstStyle/>
          <a:p>
            <a:pPr algn="l">
              <a:lnSpc>
                <a:spcPts val="3568"/>
              </a:lnSpc>
            </a:pPr>
            <a:r>
              <a:rPr lang="en-US" sz="3050" b="true">
                <a:solidFill>
                  <a:srgbClr val="041A3F"/>
                </a:solidFill>
                <a:latin typeface="Poppins Bold"/>
                <a:ea typeface="Poppins Bold"/>
                <a:cs typeface="Poppins Bold"/>
                <a:sym typeface="Poppins Bold"/>
              </a:rPr>
              <a:t>God always loves us, even when we make t</a:t>
            </a:r>
            <a:r>
              <a:rPr lang="en-US" b="true" sz="3050">
                <a:solidFill>
                  <a:srgbClr val="041A3F"/>
                </a:solidFill>
                <a:latin typeface="Poppins Bold"/>
                <a:ea typeface="Poppins Bold"/>
                <a:cs typeface="Poppins Bold"/>
                <a:sym typeface="Poppins Bold"/>
              </a:rPr>
              <a:t>he wrong choices and do the wrong thing. Pray to always see the presence of God in others, whoever they may be, and reach out to them with understanding. </a:t>
            </a:r>
          </a:p>
          <a:p>
            <a:pPr algn="l">
              <a:lnSpc>
                <a:spcPts val="3568"/>
              </a:lnSpc>
            </a:pPr>
            <a:r>
              <a:rPr lang="en-US" sz="3050">
                <a:solidFill>
                  <a:srgbClr val="041A3F"/>
                </a:solidFill>
                <a:latin typeface="Poppins"/>
                <a:ea typeface="Poppins"/>
                <a:cs typeface="Poppins"/>
                <a:sym typeface="Poppins"/>
              </a:rPr>
              <a:t>Bishop Richard Moth</a:t>
            </a:r>
          </a:p>
        </p:txBody>
      </p:sp>
      <p:sp>
        <p:nvSpPr>
          <p:cNvPr name="Freeform 29" id="29"/>
          <p:cNvSpPr/>
          <p:nvPr/>
        </p:nvSpPr>
        <p:spPr>
          <a:xfrm flipH="true" flipV="false" rot="0">
            <a:off x="15102349" y="-1228755"/>
            <a:ext cx="814334" cy="2895410"/>
          </a:xfrm>
          <a:custGeom>
            <a:avLst/>
            <a:gdLst/>
            <a:ahLst/>
            <a:cxnLst/>
            <a:rect r="r" b="b" t="t" l="l"/>
            <a:pathLst>
              <a:path h="2895410" w="814334">
                <a:moveTo>
                  <a:pt x="814334" y="0"/>
                </a:moveTo>
                <a:lnTo>
                  <a:pt x="0" y="0"/>
                </a:lnTo>
                <a:lnTo>
                  <a:pt x="0" y="2895410"/>
                </a:lnTo>
                <a:lnTo>
                  <a:pt x="814334" y="2895410"/>
                </a:lnTo>
                <a:lnTo>
                  <a:pt x="814334"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18" id="18"/>
          <p:cNvSpPr/>
          <p:nvPr/>
        </p:nvSpPr>
        <p:spPr>
          <a:xfrm flipH="false" flipV="false" rot="-560091">
            <a:off x="480081" y="470900"/>
            <a:ext cx="2925695" cy="3027886"/>
          </a:xfrm>
          <a:custGeom>
            <a:avLst/>
            <a:gdLst/>
            <a:ahLst/>
            <a:cxnLst/>
            <a:rect r="r" b="b" t="t" l="l"/>
            <a:pathLst>
              <a:path h="3027886" w="2925695">
                <a:moveTo>
                  <a:pt x="0" y="0"/>
                </a:moveTo>
                <a:lnTo>
                  <a:pt x="2925695" y="0"/>
                </a:lnTo>
                <a:lnTo>
                  <a:pt x="2925695" y="3027887"/>
                </a:lnTo>
                <a:lnTo>
                  <a:pt x="0" y="3027887"/>
                </a:lnTo>
                <a:lnTo>
                  <a:pt x="0" y="0"/>
                </a:lnTo>
                <a:close/>
              </a:path>
            </a:pathLst>
          </a:custGeom>
          <a:blipFill>
            <a:blip r:embed="rId5"/>
            <a:stretch>
              <a:fillRect l="0" t="0" r="0" b="0"/>
            </a:stretch>
          </a:blipFill>
        </p:spPr>
      </p:sp>
      <p:sp>
        <p:nvSpPr>
          <p:cNvPr name="Freeform 19" id="19"/>
          <p:cNvSpPr/>
          <p:nvPr/>
        </p:nvSpPr>
        <p:spPr>
          <a:xfrm flipH="false" flipV="false" rot="-708538">
            <a:off x="1318294" y="848677"/>
            <a:ext cx="1575542" cy="2427187"/>
          </a:xfrm>
          <a:custGeom>
            <a:avLst/>
            <a:gdLst/>
            <a:ahLst/>
            <a:cxnLst/>
            <a:rect r="r" b="b" t="t" l="l"/>
            <a:pathLst>
              <a:path h="2427187" w="1575542">
                <a:moveTo>
                  <a:pt x="0" y="0"/>
                </a:moveTo>
                <a:lnTo>
                  <a:pt x="1575542" y="0"/>
                </a:lnTo>
                <a:lnTo>
                  <a:pt x="1575542" y="2427186"/>
                </a:lnTo>
                <a:lnTo>
                  <a:pt x="0" y="24271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1360602">
            <a:off x="898548" y="5725824"/>
            <a:ext cx="2706685" cy="2615334"/>
          </a:xfrm>
          <a:custGeom>
            <a:avLst/>
            <a:gdLst/>
            <a:ahLst/>
            <a:cxnLst/>
            <a:rect r="r" b="b" t="t" l="l"/>
            <a:pathLst>
              <a:path h="2615334" w="2706685">
                <a:moveTo>
                  <a:pt x="0" y="0"/>
                </a:moveTo>
                <a:lnTo>
                  <a:pt x="2706685" y="0"/>
                </a:lnTo>
                <a:lnTo>
                  <a:pt x="2706685" y="2615334"/>
                </a:lnTo>
                <a:lnTo>
                  <a:pt x="0" y="2615334"/>
                </a:lnTo>
                <a:lnTo>
                  <a:pt x="0" y="0"/>
                </a:lnTo>
                <a:close/>
              </a:path>
            </a:pathLst>
          </a:custGeom>
          <a:blipFill>
            <a:blip r:embed="rId8"/>
            <a:stretch>
              <a:fillRect l="0" t="0" r="0" b="0"/>
            </a:stretch>
          </a:blipFill>
        </p:spPr>
      </p:sp>
      <p:sp>
        <p:nvSpPr>
          <p:cNvPr name="Freeform 21" id="21"/>
          <p:cNvSpPr/>
          <p:nvPr/>
        </p:nvSpPr>
        <p:spPr>
          <a:xfrm flipH="false" flipV="false" rot="0">
            <a:off x="6437315" y="5939186"/>
            <a:ext cx="2706685" cy="2381217"/>
          </a:xfrm>
          <a:custGeom>
            <a:avLst/>
            <a:gdLst/>
            <a:ahLst/>
            <a:cxnLst/>
            <a:rect r="r" b="b" t="t" l="l"/>
            <a:pathLst>
              <a:path h="2381217" w="2706685">
                <a:moveTo>
                  <a:pt x="0" y="0"/>
                </a:moveTo>
                <a:lnTo>
                  <a:pt x="2706685" y="0"/>
                </a:lnTo>
                <a:lnTo>
                  <a:pt x="2706685" y="2381218"/>
                </a:lnTo>
                <a:lnTo>
                  <a:pt x="0" y="2381218"/>
                </a:lnTo>
                <a:lnTo>
                  <a:pt x="0" y="0"/>
                </a:lnTo>
                <a:close/>
              </a:path>
            </a:pathLst>
          </a:custGeom>
          <a:blipFill>
            <a:blip r:embed="rId8"/>
            <a:stretch>
              <a:fillRect l="0" t="0" r="0" b="-9831"/>
            </a:stretch>
          </a:blipFill>
        </p:spPr>
      </p:sp>
      <p:sp>
        <p:nvSpPr>
          <p:cNvPr name="Freeform 22" id="22"/>
          <p:cNvSpPr/>
          <p:nvPr/>
        </p:nvSpPr>
        <p:spPr>
          <a:xfrm flipH="false" flipV="false" rot="114875">
            <a:off x="3674287" y="5985647"/>
            <a:ext cx="2824410" cy="2580242"/>
          </a:xfrm>
          <a:custGeom>
            <a:avLst/>
            <a:gdLst/>
            <a:ahLst/>
            <a:cxnLst/>
            <a:rect r="r" b="b" t="t" l="l"/>
            <a:pathLst>
              <a:path h="2580242" w="2824410">
                <a:moveTo>
                  <a:pt x="0" y="0"/>
                </a:moveTo>
                <a:lnTo>
                  <a:pt x="2824410" y="0"/>
                </a:lnTo>
                <a:lnTo>
                  <a:pt x="2824410" y="2580242"/>
                </a:lnTo>
                <a:lnTo>
                  <a:pt x="0" y="2580242"/>
                </a:lnTo>
                <a:lnTo>
                  <a:pt x="0" y="0"/>
                </a:lnTo>
                <a:close/>
              </a:path>
            </a:pathLst>
          </a:custGeom>
          <a:blipFill>
            <a:blip r:embed="rId9"/>
            <a:stretch>
              <a:fillRect l="0" t="-5743" r="-1655" b="-5532"/>
            </a:stretch>
          </a:blipFill>
        </p:spPr>
      </p:sp>
      <p:sp>
        <p:nvSpPr>
          <p:cNvPr name="TextBox 23" id="23"/>
          <p:cNvSpPr txBox="true"/>
          <p:nvPr/>
        </p:nvSpPr>
        <p:spPr>
          <a:xfrm rot="0">
            <a:off x="3965394" y="1470696"/>
            <a:ext cx="10448986" cy="4753483"/>
          </a:xfrm>
          <a:prstGeom prst="rect">
            <a:avLst/>
          </a:prstGeom>
        </p:spPr>
        <p:txBody>
          <a:bodyPr anchor="t" rtlCol="false" tIns="0" lIns="0" bIns="0" rIns="0">
            <a:spAutoFit/>
          </a:bodyPr>
          <a:lstStyle/>
          <a:p>
            <a:pPr algn="l">
              <a:lnSpc>
                <a:spcPts val="6271"/>
              </a:lnSpc>
              <a:spcBef>
                <a:spcPct val="0"/>
              </a:spcBef>
            </a:pPr>
            <a:r>
              <a:rPr lang="en-US" sz="4479">
                <a:solidFill>
                  <a:srgbClr val="000000"/>
                </a:solidFill>
                <a:latin typeface="Poppins"/>
                <a:ea typeface="Poppins"/>
                <a:cs typeface="Poppins"/>
                <a:sym typeface="Poppins"/>
              </a:rPr>
              <a:t>What are the main purposes of the criminal justice and prison system? </a:t>
            </a:r>
          </a:p>
          <a:p>
            <a:pPr algn="l">
              <a:lnSpc>
                <a:spcPts val="6271"/>
              </a:lnSpc>
              <a:spcBef>
                <a:spcPct val="0"/>
              </a:spcBef>
            </a:pPr>
            <a:r>
              <a:rPr lang="en-US" sz="4479">
                <a:solidFill>
                  <a:srgbClr val="000000"/>
                </a:solidFill>
                <a:latin typeface="Poppins"/>
                <a:ea typeface="Poppins"/>
                <a:cs typeface="Poppins"/>
                <a:sym typeface="Poppins"/>
              </a:rPr>
              <a:t>Why do they exist? </a:t>
            </a:r>
          </a:p>
          <a:p>
            <a:pPr algn="l">
              <a:lnSpc>
                <a:spcPts val="6271"/>
              </a:lnSpc>
              <a:spcBef>
                <a:spcPct val="0"/>
              </a:spcBef>
            </a:pPr>
          </a:p>
          <a:p>
            <a:pPr algn="l">
              <a:lnSpc>
                <a:spcPts val="6271"/>
              </a:lnSpc>
              <a:spcBef>
                <a:spcPct val="0"/>
              </a:spcBef>
            </a:pPr>
            <a:r>
              <a:rPr lang="en-US" sz="4479">
                <a:solidFill>
                  <a:srgbClr val="000000"/>
                </a:solidFill>
                <a:latin typeface="Poppins"/>
                <a:ea typeface="Poppins"/>
                <a:cs typeface="Poppins"/>
                <a:sym typeface="Poppins"/>
              </a:rPr>
              <a:t>What do we expect our prisons to do?</a:t>
            </a:r>
          </a:p>
        </p:txBody>
      </p:sp>
      <p:sp>
        <p:nvSpPr>
          <p:cNvPr name="TextBox 24" id="24"/>
          <p:cNvSpPr txBox="true"/>
          <p:nvPr/>
        </p:nvSpPr>
        <p:spPr>
          <a:xfrm rot="0">
            <a:off x="3965394" y="-247650"/>
            <a:ext cx="10448986" cy="1544886"/>
          </a:xfrm>
          <a:prstGeom prst="rect">
            <a:avLst/>
          </a:prstGeom>
        </p:spPr>
        <p:txBody>
          <a:bodyPr anchor="t" rtlCol="false" tIns="0" lIns="0" bIns="0" rIns="0">
            <a:spAutoFit/>
          </a:bodyPr>
          <a:lstStyle/>
          <a:p>
            <a:pPr algn="ctr">
              <a:lnSpc>
                <a:spcPts val="11973"/>
              </a:lnSpc>
              <a:spcBef>
                <a:spcPct val="0"/>
              </a:spcBef>
            </a:pPr>
            <a:r>
              <a:rPr lang="en-US" b="true" sz="8552">
                <a:solidFill>
                  <a:srgbClr val="000000"/>
                </a:solidFill>
                <a:latin typeface="Poppins Bold"/>
                <a:ea typeface="Poppins Bold"/>
                <a:cs typeface="Poppins Bold"/>
                <a:sym typeface="Poppins Bold"/>
              </a:rPr>
              <a:t>Discussion Point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098657" y="3141525"/>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1C1A1A"/>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10722" y="-70865"/>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71100">
            <a:off x="3740286" y="3381265"/>
            <a:ext cx="13387991" cy="6214423"/>
          </a:xfrm>
          <a:prstGeom prst="rect">
            <a:avLst/>
          </a:prstGeom>
        </p:spPr>
        <p:txBody>
          <a:bodyPr anchor="t" rtlCol="false" tIns="0" lIns="0" bIns="0" rIns="0">
            <a:spAutoFit/>
          </a:bodyPr>
          <a:lstStyle/>
          <a:p>
            <a:pPr algn="l">
              <a:lnSpc>
                <a:spcPts val="3577"/>
              </a:lnSpc>
              <a:spcBef>
                <a:spcPct val="0"/>
              </a:spcBef>
            </a:pPr>
            <a:r>
              <a:rPr lang="en-US" b="true" sz="2555">
                <a:solidFill>
                  <a:srgbClr val="000000"/>
                </a:solidFill>
                <a:latin typeface="Poppins Bold"/>
                <a:ea typeface="Poppins Bold"/>
                <a:cs typeface="Poppins Bold"/>
                <a:sym typeface="Poppins Bold"/>
              </a:rPr>
              <a:t>Public Protection: </a:t>
            </a:r>
            <a:r>
              <a:rPr lang="en-US" sz="2555">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3433"/>
              </a:lnSpc>
              <a:spcBef>
                <a:spcPct val="0"/>
              </a:spcBef>
            </a:pPr>
            <a:r>
              <a:rPr lang="en-US" sz="2452">
                <a:solidFill>
                  <a:srgbClr val="000000"/>
                </a:solidFill>
                <a:latin typeface="Poppins"/>
                <a:ea typeface="Poppins"/>
                <a:cs typeface="Poppins"/>
                <a:sym typeface="Poppins"/>
              </a:rPr>
              <a:t>​</a:t>
            </a:r>
          </a:p>
          <a:p>
            <a:pPr algn="l">
              <a:lnSpc>
                <a:spcPts val="3577"/>
              </a:lnSpc>
              <a:spcBef>
                <a:spcPct val="0"/>
              </a:spcBef>
            </a:pPr>
            <a:r>
              <a:rPr lang="en-US" b="true" sz="2555">
                <a:solidFill>
                  <a:srgbClr val="000000"/>
                </a:solidFill>
                <a:latin typeface="Poppins Bold"/>
                <a:ea typeface="Poppins Bold"/>
                <a:cs typeface="Poppins Bold"/>
                <a:sym typeface="Poppins Bold"/>
              </a:rPr>
              <a:t>Punishment:</a:t>
            </a:r>
            <a:r>
              <a:rPr lang="en-US" sz="2555">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Rehabilitation:</a:t>
            </a:r>
            <a:r>
              <a:rPr lang="en-US" sz="2555">
                <a:solidFill>
                  <a:srgbClr val="000000"/>
                </a:solidFill>
                <a:latin typeface="Poppins"/>
                <a:ea typeface="Poppins"/>
                <a:cs typeface="Poppins"/>
                <a:sym typeface="Poppins"/>
              </a:rPr>
              <a:t> Beyond punishment, prisons should offer programmes like education and job training to help offenders move forward positively, reduce future reoffending, and support their ability to re-join society as law-abiding citizens.</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Deterrence:</a:t>
            </a:r>
            <a:r>
              <a:rPr lang="en-US" sz="2555">
                <a:solidFill>
                  <a:srgbClr val="000000"/>
                </a:solidFill>
                <a:latin typeface="Poppins"/>
                <a:ea typeface="Poppins"/>
                <a:cs typeface="Poppins"/>
                <a:sym typeface="Poppins"/>
              </a:rPr>
              <a:t> Prisons exist as a visible reminder of the consequences </a:t>
            </a:r>
          </a:p>
          <a:p>
            <a:pPr algn="l">
              <a:lnSpc>
                <a:spcPts val="3577"/>
              </a:lnSpc>
              <a:spcBef>
                <a:spcPct val="0"/>
              </a:spcBef>
            </a:pPr>
            <a:r>
              <a:rPr lang="en-US" sz="2555">
                <a:solidFill>
                  <a:srgbClr val="000000"/>
                </a:solidFill>
                <a:latin typeface="Poppins"/>
                <a:ea typeface="Poppins"/>
                <a:cs typeface="Poppins"/>
                <a:sym typeface="Poppins"/>
              </a:rPr>
              <a:t>of those who might be potential offenders. </a:t>
            </a:r>
          </a:p>
        </p:txBody>
      </p:sp>
      <p:sp>
        <p:nvSpPr>
          <p:cNvPr name="TextBox 20" id="20"/>
          <p:cNvSpPr txBox="true"/>
          <p:nvPr/>
        </p:nvSpPr>
        <p:spPr>
          <a:xfrm rot="-84741">
            <a:off x="3687501" y="850550"/>
            <a:ext cx="8447489"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Key reasons for prisons</a:t>
            </a:r>
          </a:p>
        </p:txBody>
      </p:sp>
      <p:sp>
        <p:nvSpPr>
          <p:cNvPr name="TextBox 21" id="21"/>
          <p:cNvSpPr txBox="true"/>
          <p:nvPr/>
        </p:nvSpPr>
        <p:spPr>
          <a:xfrm rot="-259471">
            <a:off x="12196344" y="1405463"/>
            <a:ext cx="4748569" cy="1213092"/>
          </a:xfrm>
          <a:prstGeom prst="rect">
            <a:avLst/>
          </a:prstGeom>
        </p:spPr>
        <p:txBody>
          <a:bodyPr anchor="t" rtlCol="false" tIns="0" lIns="0" bIns="0" rIns="0">
            <a:spAutoFit/>
          </a:bodyPr>
          <a:lstStyle/>
          <a:p>
            <a:pPr algn="ctr">
              <a:lnSpc>
                <a:spcPts val="4463"/>
              </a:lnSpc>
            </a:pPr>
            <a:r>
              <a:rPr lang="en-US" sz="5579">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sp>
        <p:nvSpPr>
          <p:cNvPr name="TextBox 15" id="15"/>
          <p:cNvSpPr txBox="true"/>
          <p:nvPr/>
        </p:nvSpPr>
        <p:spPr>
          <a:xfrm rot="-71100">
            <a:off x="4908142" y="947312"/>
            <a:ext cx="18214537" cy="783824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6" id="16"/>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DAG0WSOuXgI</dc:identifier>
  <dcterms:modified xsi:type="dcterms:W3CDTF">2011-08-01T06:04:30Z</dcterms:modified>
  <cp:revision>1</cp:revision>
  <dc:title>SVP Prison PPT (YSVP Version)</dc:title>
</cp:coreProperties>
</file>