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IBM Plex Mono Bold" charset="1" panose="020B0809050203000203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25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.png" Type="http://schemas.openxmlformats.org/officeDocument/2006/relationships/image"/><Relationship Id="rId4" Target="../media/image25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0.png" Type="http://schemas.openxmlformats.org/officeDocument/2006/relationships/image"/><Relationship Id="rId4" Target="../media/image3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2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jpeg" Type="http://schemas.openxmlformats.org/officeDocument/2006/relationships/image"/><Relationship Id="rId6" Target="../media/image21.jpeg" Type="http://schemas.openxmlformats.org/officeDocument/2006/relationships/image"/><Relationship Id="rId7" Target="../media/image2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2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846787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846787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5419605"/>
            <a:ext cx="18288000" cy="4867395"/>
          </a:xfrm>
          <a:custGeom>
            <a:avLst/>
            <a:gdLst/>
            <a:ahLst/>
            <a:cxnLst/>
            <a:rect r="r" b="b" t="t" l="l"/>
            <a:pathLst>
              <a:path h="4867395" w="18288000">
                <a:moveTo>
                  <a:pt x="0" y="0"/>
                </a:moveTo>
                <a:lnTo>
                  <a:pt x="18288000" y="0"/>
                </a:lnTo>
                <a:lnTo>
                  <a:pt x="18288000" y="4867395"/>
                </a:lnTo>
                <a:lnTo>
                  <a:pt x="0" y="48673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50326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94735" y="621846"/>
            <a:ext cx="17898530" cy="4826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45"/>
              </a:lnSpc>
            </a:pPr>
            <a:r>
              <a:rPr lang="en-US" sz="4081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Come sit. Whenever you like. Pull up a chair. </a:t>
            </a:r>
          </a:p>
          <a:p>
            <a:pPr algn="l">
              <a:lnSpc>
                <a:spcPts val="4245"/>
              </a:lnSpc>
            </a:pPr>
            <a:r>
              <a:rPr lang="en-US" sz="4081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Make yourself at home.</a:t>
            </a:r>
          </a:p>
          <a:p>
            <a:pPr algn="l">
              <a:lnSpc>
                <a:spcPts val="4245"/>
              </a:lnSpc>
            </a:pPr>
            <a:r>
              <a:rPr lang="en-US" sz="4081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I’ve heard quiet stories shared across my surface. </a:t>
            </a:r>
          </a:p>
          <a:p>
            <a:pPr algn="l">
              <a:lnSpc>
                <a:spcPts val="4245"/>
              </a:lnSpc>
            </a:pPr>
            <a:r>
              <a:rPr lang="en-US" sz="4081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I’ve felt laughter bounce off my edges. </a:t>
            </a:r>
          </a:p>
          <a:p>
            <a:pPr algn="l">
              <a:lnSpc>
                <a:spcPts val="4245"/>
              </a:lnSpc>
            </a:pPr>
            <a:r>
              <a:rPr lang="en-US" sz="4081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I’ve held hands, shoulders, and hearts. </a:t>
            </a:r>
          </a:p>
          <a:p>
            <a:pPr algn="l">
              <a:lnSpc>
                <a:spcPts val="4245"/>
              </a:lnSpc>
            </a:pPr>
            <a:r>
              <a:rPr lang="en-US" sz="4081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People talk, people listen, people just…are. And somehow, that’s enough.</a:t>
            </a:r>
          </a:p>
          <a:p>
            <a:pPr algn="l">
              <a:lnSpc>
                <a:spcPts val="4245"/>
              </a:lnSpc>
            </a:pPr>
          </a:p>
          <a:p>
            <a:pPr algn="l">
              <a:lnSpc>
                <a:spcPts val="4245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846787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5419605"/>
            <a:ext cx="18288000" cy="4867395"/>
          </a:xfrm>
          <a:custGeom>
            <a:avLst/>
            <a:gdLst/>
            <a:ahLst/>
            <a:cxnLst/>
            <a:rect r="r" b="b" t="t" l="l"/>
            <a:pathLst>
              <a:path h="4867395" w="18288000">
                <a:moveTo>
                  <a:pt x="0" y="0"/>
                </a:moveTo>
                <a:lnTo>
                  <a:pt x="18288000" y="0"/>
                </a:lnTo>
                <a:lnTo>
                  <a:pt x="18288000" y="4867395"/>
                </a:lnTo>
                <a:lnTo>
                  <a:pt x="0" y="48673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50326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94735" y="498021"/>
            <a:ext cx="17898530" cy="5689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22"/>
              </a:lnSpc>
            </a:pPr>
            <a:r>
              <a:rPr lang="en-US" sz="4081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Sometimes conversations get messy. </a:t>
            </a:r>
          </a:p>
          <a:p>
            <a:pPr algn="l">
              <a:lnSpc>
                <a:spcPts val="4122"/>
              </a:lnSpc>
            </a:pPr>
            <a:r>
              <a:rPr lang="en-US" sz="4081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Sometimes people don’t know what to say. That’s okay. </a:t>
            </a:r>
          </a:p>
          <a:p>
            <a:pPr algn="l">
              <a:lnSpc>
                <a:spcPts val="4122"/>
              </a:lnSpc>
            </a:pPr>
            <a:r>
              <a:rPr lang="en-US" sz="4081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The shared smiles, the quiet prayers, the courage of listening. I’m a place of hope, because hope grows when someone is seen. When someone is heard. </a:t>
            </a:r>
          </a:p>
          <a:p>
            <a:pPr algn="l">
              <a:lnSpc>
                <a:spcPts val="4122"/>
              </a:lnSpc>
            </a:pPr>
            <a:r>
              <a:rPr lang="en-US" sz="4081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So come. Sit. Talk. Listen. Laugh. Pray. </a:t>
            </a:r>
          </a:p>
          <a:p>
            <a:pPr algn="l">
              <a:lnSpc>
                <a:spcPts val="4122"/>
              </a:lnSpc>
            </a:pPr>
            <a:r>
              <a:rPr lang="en-US" sz="4081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Leave a little lighter, a little braver, a little more connected than when you arrived. </a:t>
            </a:r>
          </a:p>
          <a:p>
            <a:pPr algn="l">
              <a:lnSpc>
                <a:spcPts val="4122"/>
              </a:lnSpc>
            </a:pPr>
            <a:r>
              <a:rPr lang="en-US" sz="4081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There’s always room at my table.</a:t>
            </a:r>
          </a:p>
          <a:p>
            <a:pPr algn="l">
              <a:lnSpc>
                <a:spcPts val="4122"/>
              </a:lnSpc>
            </a:pPr>
          </a:p>
          <a:p>
            <a:pPr algn="l">
              <a:lnSpc>
                <a:spcPts val="4122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846787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918812" y="350540"/>
            <a:ext cx="5055445" cy="1933708"/>
          </a:xfrm>
          <a:custGeom>
            <a:avLst/>
            <a:gdLst/>
            <a:ahLst/>
            <a:cxnLst/>
            <a:rect r="r" b="b" t="t" l="l"/>
            <a:pathLst>
              <a:path h="1933708" w="5055445">
                <a:moveTo>
                  <a:pt x="0" y="0"/>
                </a:moveTo>
                <a:lnTo>
                  <a:pt x="5055445" y="0"/>
                </a:lnTo>
                <a:lnTo>
                  <a:pt x="5055445" y="1933708"/>
                </a:lnTo>
                <a:lnTo>
                  <a:pt x="0" y="19337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057295" y="350540"/>
            <a:ext cx="3298667" cy="2284327"/>
          </a:xfrm>
          <a:custGeom>
            <a:avLst/>
            <a:gdLst/>
            <a:ahLst/>
            <a:cxnLst/>
            <a:rect r="r" b="b" t="t" l="l"/>
            <a:pathLst>
              <a:path h="2284327" w="3298667">
                <a:moveTo>
                  <a:pt x="0" y="0"/>
                </a:moveTo>
                <a:lnTo>
                  <a:pt x="3298667" y="0"/>
                </a:lnTo>
                <a:lnTo>
                  <a:pt x="3298667" y="2284327"/>
                </a:lnTo>
                <a:lnTo>
                  <a:pt x="0" y="2284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68271" y="2284248"/>
            <a:ext cx="8775729" cy="6167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88"/>
              </a:lnSpc>
            </a:pPr>
          </a:p>
          <a:p>
            <a:pPr algn="l">
              <a:lnSpc>
                <a:spcPts val="4088"/>
              </a:lnSpc>
            </a:pPr>
            <a:r>
              <a:rPr lang="en-US" b="true" sz="3379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On the table you’ll find a stack of small cards.</a:t>
            </a:r>
          </a:p>
          <a:p>
            <a:pPr algn="l">
              <a:lnSpc>
                <a:spcPts val="4088"/>
              </a:lnSpc>
            </a:pPr>
          </a:p>
          <a:p>
            <a:pPr algn="l">
              <a:lnSpc>
                <a:spcPts val="4088"/>
              </a:lnSpc>
            </a:pPr>
            <a:r>
              <a:rPr lang="en-US" b="true" sz="3379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Write the name of someone you would like to hold in your prayers this Lent. It might be someone at school, at home, or in your community.</a:t>
            </a:r>
          </a:p>
          <a:p>
            <a:pPr algn="l">
              <a:lnSpc>
                <a:spcPts val="4088"/>
              </a:lnSpc>
            </a:pPr>
          </a:p>
          <a:p>
            <a:pPr algn="l">
              <a:lnSpc>
                <a:spcPts val="4088"/>
              </a:lnSpc>
            </a:pPr>
            <a:r>
              <a:rPr lang="en-US" b="true" sz="3379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Place the card on the table as a quiet way of saying: you matter.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553569" y="2625342"/>
            <a:ext cx="8306120" cy="7201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22"/>
              </a:lnSpc>
            </a:pPr>
            <a:r>
              <a:rPr lang="en-US" b="true" sz="3379" strike="noStrike" u="non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You’ll also see a small pile of questions.</a:t>
            </a:r>
          </a:p>
          <a:p>
            <a:pPr algn="l" marL="0" indent="0" lvl="0">
              <a:lnSpc>
                <a:spcPts val="4122"/>
              </a:lnSpc>
            </a:pPr>
          </a:p>
          <a:p>
            <a:pPr algn="l" marL="0" indent="0" lvl="0">
              <a:lnSpc>
                <a:spcPts val="4122"/>
              </a:lnSpc>
            </a:pPr>
            <a:r>
              <a:rPr lang="en-US" b="true" sz="3379" strike="noStrike" u="non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Choose one that speaks to you and share it with the people around the table.</a:t>
            </a:r>
          </a:p>
          <a:p>
            <a:pPr algn="l" marL="0" indent="0" lvl="0">
              <a:lnSpc>
                <a:spcPts val="4122"/>
              </a:lnSpc>
            </a:pPr>
          </a:p>
          <a:p>
            <a:pPr algn="l" marL="0" indent="0" lvl="0">
              <a:lnSpc>
                <a:spcPts val="4122"/>
              </a:lnSpc>
            </a:pPr>
            <a:r>
              <a:rPr lang="en-US" b="true" sz="3379" strike="noStrike" u="non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Take time to listen, to notice, and to respond honestly.</a:t>
            </a:r>
          </a:p>
          <a:p>
            <a:pPr algn="l" marL="0" indent="0" lvl="0">
              <a:lnSpc>
                <a:spcPts val="4122"/>
              </a:lnSpc>
            </a:pPr>
          </a:p>
          <a:p>
            <a:pPr algn="l" marL="0" indent="0" lvl="0">
              <a:lnSpc>
                <a:spcPts val="4122"/>
              </a:lnSpc>
            </a:pPr>
            <a:r>
              <a:rPr lang="en-US" b="true" sz="3379" strike="noStrike" u="non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There are no right or wrong answers. This is not a test. It’s simply a space to connect — heart to heart.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846787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12184380"/>
          </a:xfrm>
          <a:custGeom>
            <a:avLst/>
            <a:gdLst/>
            <a:ahLst/>
            <a:cxnLst/>
            <a:rect r="r" b="b" t="t" l="l"/>
            <a:pathLst>
              <a:path h="12184380" w="1828800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4000"/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846787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03287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846787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03287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846787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393870" y="1028700"/>
            <a:ext cx="9500260" cy="8229600"/>
          </a:xfrm>
          <a:custGeom>
            <a:avLst/>
            <a:gdLst/>
            <a:ahLst/>
            <a:cxnLst/>
            <a:rect r="r" b="b" t="t" l="l"/>
            <a:pathLst>
              <a:path h="8229600" w="9500260">
                <a:moveTo>
                  <a:pt x="0" y="0"/>
                </a:moveTo>
                <a:lnTo>
                  <a:pt x="9500260" y="0"/>
                </a:lnTo>
                <a:lnTo>
                  <a:pt x="95002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846787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4115225"/>
            <a:ext cx="18288000" cy="6309360"/>
          </a:xfrm>
          <a:custGeom>
            <a:avLst/>
            <a:gdLst/>
            <a:ahLst/>
            <a:cxnLst/>
            <a:rect r="r" b="b" t="t" l="l"/>
            <a:pathLst>
              <a:path h="6309360" w="18288000">
                <a:moveTo>
                  <a:pt x="0" y="0"/>
                </a:moveTo>
                <a:lnTo>
                  <a:pt x="18288000" y="0"/>
                </a:lnTo>
                <a:lnTo>
                  <a:pt x="18288000" y="6309360"/>
                </a:lnTo>
                <a:lnTo>
                  <a:pt x="0" y="63093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846787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424057" y="1705448"/>
            <a:ext cx="10713957" cy="8772052"/>
          </a:xfrm>
          <a:custGeom>
            <a:avLst/>
            <a:gdLst/>
            <a:ahLst/>
            <a:cxnLst/>
            <a:rect r="r" b="b" t="t" l="l"/>
            <a:pathLst>
              <a:path h="8772052" w="10713957">
                <a:moveTo>
                  <a:pt x="0" y="0"/>
                </a:moveTo>
                <a:lnTo>
                  <a:pt x="10713956" y="0"/>
                </a:lnTo>
                <a:lnTo>
                  <a:pt x="10713956" y="8772052"/>
                </a:lnTo>
                <a:lnTo>
                  <a:pt x="0" y="8772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846787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46218" y="-1054243"/>
            <a:ext cx="13350972" cy="12983820"/>
          </a:xfrm>
          <a:custGeom>
            <a:avLst/>
            <a:gdLst/>
            <a:ahLst/>
            <a:cxnLst/>
            <a:rect r="r" b="b" t="t" l="l"/>
            <a:pathLst>
              <a:path h="12983820" w="13350972">
                <a:moveTo>
                  <a:pt x="0" y="0"/>
                </a:moveTo>
                <a:lnTo>
                  <a:pt x="13350972" y="0"/>
                </a:lnTo>
                <a:lnTo>
                  <a:pt x="13350972" y="12983821"/>
                </a:lnTo>
                <a:lnTo>
                  <a:pt x="0" y="129838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828800" y="7818120"/>
            <a:ext cx="7315200" cy="2880360"/>
          </a:xfrm>
          <a:custGeom>
            <a:avLst/>
            <a:gdLst/>
            <a:ahLst/>
            <a:cxnLst/>
            <a:rect r="r" b="b" t="t" l="l"/>
            <a:pathLst>
              <a:path h="2880360" w="7315200">
                <a:moveTo>
                  <a:pt x="0" y="0"/>
                </a:moveTo>
                <a:lnTo>
                  <a:pt x="7315200" y="0"/>
                </a:lnTo>
                <a:lnTo>
                  <a:pt x="7315200" y="2880360"/>
                </a:lnTo>
                <a:lnTo>
                  <a:pt x="0" y="2880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657600" y="7818120"/>
            <a:ext cx="7315200" cy="2880360"/>
          </a:xfrm>
          <a:custGeom>
            <a:avLst/>
            <a:gdLst/>
            <a:ahLst/>
            <a:cxnLst/>
            <a:rect r="r" b="b" t="t" l="l"/>
            <a:pathLst>
              <a:path h="2880360" w="7315200">
                <a:moveTo>
                  <a:pt x="0" y="0"/>
                </a:moveTo>
                <a:lnTo>
                  <a:pt x="7315200" y="0"/>
                </a:lnTo>
                <a:lnTo>
                  <a:pt x="7315200" y="2880360"/>
                </a:lnTo>
                <a:lnTo>
                  <a:pt x="0" y="2880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846787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741957" y="-1927401"/>
            <a:ext cx="3407333" cy="17648684"/>
            <a:chOff x="0" y="0"/>
            <a:chExt cx="897405" cy="464821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97405" cy="4648213"/>
            </a:xfrm>
            <a:custGeom>
              <a:avLst/>
              <a:gdLst/>
              <a:ahLst/>
              <a:cxnLst/>
              <a:rect r="r" b="b" t="t" l="l"/>
              <a:pathLst>
                <a:path h="4648213" w="897405">
                  <a:moveTo>
                    <a:pt x="0" y="0"/>
                  </a:moveTo>
                  <a:lnTo>
                    <a:pt x="897405" y="0"/>
                  </a:lnTo>
                  <a:lnTo>
                    <a:pt x="897405" y="4648213"/>
                  </a:lnTo>
                  <a:lnTo>
                    <a:pt x="0" y="46482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897405" cy="47053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5400000">
            <a:off x="-1900583" y="4033341"/>
            <a:ext cx="6269134" cy="2220318"/>
          </a:xfrm>
          <a:custGeom>
            <a:avLst/>
            <a:gdLst/>
            <a:ahLst/>
            <a:cxnLst/>
            <a:rect r="r" b="b" t="t" l="l"/>
            <a:pathLst>
              <a:path h="2220318" w="6269134">
                <a:moveTo>
                  <a:pt x="0" y="0"/>
                </a:moveTo>
                <a:lnTo>
                  <a:pt x="6269134" y="0"/>
                </a:lnTo>
                <a:lnTo>
                  <a:pt x="6269134" y="2220318"/>
                </a:lnTo>
                <a:lnTo>
                  <a:pt x="0" y="222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027173" y="770218"/>
            <a:ext cx="14912579" cy="8488082"/>
            <a:chOff x="0" y="0"/>
            <a:chExt cx="19883438" cy="11317442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6358" t="0" r="6358" b="0"/>
            <a:stretch>
              <a:fillRect/>
            </a:stretch>
          </p:blipFill>
          <p:spPr>
            <a:xfrm flipH="false" flipV="false">
              <a:off x="0" y="0"/>
              <a:ext cx="13170959" cy="11317442"/>
            </a:xfrm>
            <a:prstGeom prst="rect">
              <a:avLst/>
            </a:prstGeom>
          </p:spPr>
        </p:pic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6"/>
            <a:srcRect l="0" t="18138" r="0" b="18138"/>
            <a:stretch>
              <a:fillRect/>
            </a:stretch>
          </p:blipFill>
          <p:spPr>
            <a:xfrm flipH="false" flipV="false">
              <a:off x="13297959" y="0"/>
              <a:ext cx="6585479" cy="5595221"/>
            </a:xfrm>
            <a:prstGeom prst="rect">
              <a:avLst/>
            </a:prstGeom>
          </p:spPr>
        </p:pic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7"/>
            <a:srcRect l="10767" t="0" r="10767" b="0"/>
            <a:stretch>
              <a:fillRect/>
            </a:stretch>
          </p:blipFill>
          <p:spPr>
            <a:xfrm flipH="false" flipV="false">
              <a:off x="13297959" y="5722221"/>
              <a:ext cx="6585479" cy="55952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846787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473060"/>
            <a:ext cx="5443521" cy="9340880"/>
          </a:xfrm>
          <a:custGeom>
            <a:avLst/>
            <a:gdLst/>
            <a:ahLst/>
            <a:cxnLst/>
            <a:rect r="r" b="b" t="t" l="l"/>
            <a:pathLst>
              <a:path h="9340880" w="5443521">
                <a:moveTo>
                  <a:pt x="0" y="0"/>
                </a:moveTo>
                <a:lnTo>
                  <a:pt x="5443521" y="0"/>
                </a:lnTo>
                <a:lnTo>
                  <a:pt x="5443521" y="9340880"/>
                </a:lnTo>
                <a:lnTo>
                  <a:pt x="0" y="9340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085" t="-2532" r="-3601" b="-15533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t="-73297" r="0" b="-940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846787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5419605"/>
            <a:ext cx="18288000" cy="4867395"/>
          </a:xfrm>
          <a:custGeom>
            <a:avLst/>
            <a:gdLst/>
            <a:ahLst/>
            <a:cxnLst/>
            <a:rect r="r" b="b" t="t" l="l"/>
            <a:pathLst>
              <a:path h="4867395" w="18288000">
                <a:moveTo>
                  <a:pt x="0" y="0"/>
                </a:moveTo>
                <a:lnTo>
                  <a:pt x="18288000" y="0"/>
                </a:lnTo>
                <a:lnTo>
                  <a:pt x="18288000" y="4867395"/>
                </a:lnTo>
                <a:lnTo>
                  <a:pt x="0" y="48673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50326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94735" y="631371"/>
            <a:ext cx="17898530" cy="3117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22"/>
              </a:lnSpc>
            </a:pPr>
            <a:r>
              <a:rPr lang="en-US" sz="4081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I’m the Talking Table.</a:t>
            </a:r>
          </a:p>
          <a:p>
            <a:pPr algn="l">
              <a:lnSpc>
                <a:spcPts val="4122"/>
              </a:lnSpc>
            </a:pPr>
            <a:r>
              <a:rPr lang="en-US" sz="4081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I don’t belong to anyone, and yet I belong to everyone. </a:t>
            </a:r>
          </a:p>
          <a:p>
            <a:pPr algn="l">
              <a:lnSpc>
                <a:spcPts val="4122"/>
              </a:lnSpc>
            </a:pPr>
            <a:r>
              <a:rPr lang="en-US" sz="4081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I’m not fancy. No polished wood, no frills. Just a table. </a:t>
            </a:r>
          </a:p>
          <a:p>
            <a:pPr algn="l">
              <a:lnSpc>
                <a:spcPts val="4122"/>
              </a:lnSpc>
            </a:pPr>
            <a:r>
              <a:rPr lang="en-US" sz="4081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But I’ve got space. I’ve got room. </a:t>
            </a:r>
          </a:p>
          <a:p>
            <a:pPr algn="l">
              <a:lnSpc>
                <a:spcPts val="4122"/>
              </a:lnSpc>
            </a:pPr>
            <a:r>
              <a:rPr lang="en-US" sz="4081" b="true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And there’s always room for more.</a:t>
            </a:r>
          </a:p>
          <a:p>
            <a:pPr algn="l">
              <a:lnSpc>
                <a:spcPts val="4122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DAG-f1t3DRk</dc:identifier>
  <dcterms:modified xsi:type="dcterms:W3CDTF">2011-08-01T06:04:30Z</dcterms:modified>
  <cp:revision>1</cp:revision>
  <dc:title>Heart to Heart Presentation</dc:title>
</cp:coreProperties>
</file>