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9"/>
  </p:notesMasterIdLst>
  <p:sldIdLst>
    <p:sldId id="617" r:id="rId6"/>
    <p:sldId id="584" r:id="rId7"/>
    <p:sldId id="632" r:id="rId8"/>
    <p:sldId id="634" r:id="rId9"/>
    <p:sldId id="633" r:id="rId10"/>
    <p:sldId id="621" r:id="rId11"/>
    <p:sldId id="642" r:id="rId12"/>
    <p:sldId id="622" r:id="rId13"/>
    <p:sldId id="623" r:id="rId14"/>
    <p:sldId id="624" r:id="rId15"/>
    <p:sldId id="635" r:id="rId16"/>
    <p:sldId id="625" r:id="rId17"/>
    <p:sldId id="643" r:id="rId18"/>
    <p:sldId id="626" r:id="rId19"/>
    <p:sldId id="627" r:id="rId20"/>
    <p:sldId id="641" r:id="rId21"/>
    <p:sldId id="645" r:id="rId22"/>
    <p:sldId id="646" r:id="rId23"/>
    <p:sldId id="630" r:id="rId24"/>
    <p:sldId id="597" r:id="rId25"/>
    <p:sldId id="640" r:id="rId26"/>
    <p:sldId id="578" r:id="rId27"/>
    <p:sldId id="6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81552"/>
    <a:srgbClr val="142143"/>
    <a:srgbClr val="32AFFC"/>
    <a:srgbClr val="9B9F79"/>
    <a:srgbClr val="BE9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28532-9017-4B32-AF3B-AF79828B04DE}" v="36" dt="2025-03-11T08:31:49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70F7-DCB9-4AE6-B331-5C6853ED8CA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ACDD-90CD-48EE-9BB8-33323BCF0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6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48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0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8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0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visit the Knowledge Hub to view further training or book courses.  Click the link above to log in.  Any questions, please </a:t>
            </a:r>
            <a:r>
              <a:rPr lang="en-US"/>
              <a:t>email rebeccam@svp.org.uk.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27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73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9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2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2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seem like a lot of paperwork or legislation to comply with</a:t>
            </a:r>
          </a:p>
          <a:p>
            <a:endParaRPr lang="en-US" dirty="0"/>
          </a:p>
          <a:p>
            <a:r>
              <a:rPr lang="en-US" dirty="0"/>
              <a:t>For protection of yourself and the beneficiaries.  Not the most exciting topics but very important.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79B82-81D0-4A07-8D2C-AD2AF772F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6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3F8C-5CD4-4C0B-9664-A8A16C258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88FED-3BC6-4ACD-A267-0861270A4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A8DE-C090-4BB8-8F78-831DF60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CEC20-A5AC-466B-AC57-04C889E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D37-9FB9-4496-BBDB-4F776576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552-D653-46CF-AC21-E2F1B564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11245-F334-40CA-8664-A77D17D6B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E885-2E15-4EFC-9A53-D05FDDE8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7C4-F1C7-4702-B1B6-8FB6ED7B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D131C-A9ED-422B-BC68-7011CE46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4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C578E-26DB-4ED3-B4F7-F141A7496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4228A-609D-483B-B990-8D0774EE7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F2D8-0099-49A4-82AA-4DC13795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8FD36-7315-40F7-9DE3-640B48AE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009BB-3B25-471A-812E-17D6FC37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7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D2CF-0388-63FB-4663-306103A6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04E52-4D08-46E5-637E-1C76E645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14C7-0F82-2F18-94A3-EABD6A6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83F-CE47-48FD-BEA7-ECE5E7927384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069E-CAC5-3B23-DD9E-DEDAA027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8D48-0EE8-4D56-6585-16C0263D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F62-7215-4CCE-839E-C697DA423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DD30-8DB4-4E1D-95B6-776FDFC9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FF244-DAFC-41D5-A7F6-A3BCFA24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42DA-3DB3-43A6-ACA2-2233691F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D946A-8DC9-4135-91FB-739F7C2C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235C3-D5DE-4186-B30F-F7D41746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52D3-9B6D-4CD3-B18E-A69FE110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408B-A076-42FD-B795-AAFD86D8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2D605-9EDA-470C-882F-95D2DD6D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6BE88-E779-42A2-949C-140BBD5C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8A2F-4414-4263-9CD7-AD0157D5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8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BCA0-CC92-4925-B352-D2E8EB15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EFEE-1564-441B-B06A-05F8A79B9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DAA7-3937-4A38-BD61-1AACF6D2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FF382-C630-4CCD-9792-50D5485E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F8F9A-676A-4FD4-9C4C-DDB1762D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69F3E-EE81-41CA-93B2-27F74B4C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85EA-0F13-447B-A279-5084FAD3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49438-B6C3-44CE-B38E-1636DCAE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F4AC-CF94-42D4-ABF7-BE37170B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CB134-00E2-4082-8E2C-8E570C165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B3B3C-98D5-475D-AD81-5F339CCA5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D65ED-7949-47E6-A1AE-FCE60A95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D8DCE-CF1D-46BE-9307-B3583724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8C225-3375-4C32-9AB9-BCDA376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1AB4-91C3-43FD-8A55-EF8785C1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5483E-1477-4435-BA89-44B99F43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46ACC-4266-4B90-BFDD-18E9E680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345DF-A235-44D6-9789-D9544B5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2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C0B0B-C6DF-411E-B417-442D7702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6638D-A1A7-4311-B3A0-5D2F3FEA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8CDF3-125E-453E-BAA6-2A617BCF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44A-ED11-42FF-9487-85874B07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D877-8E9A-4315-B2FE-FECE5C70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31677-06CE-4CFD-96C5-34ACDC9B2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1C20E-5226-48EA-95A9-3B696B98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871AA-18E3-4DFC-A07B-925CDB53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3A404-EF51-4472-A1CD-3B50739F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45B2-B9D1-4AF5-93AE-944E2957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2F34-8EE9-4649-AE43-0F83CDFEA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B90C2-E9ED-4E69-B1C4-CAAEBDD2B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3E375-AEE7-428A-AF32-5EB7B1B3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20BE-3018-416D-BC1A-7781833A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81F2B-9852-4EDC-98D3-46C1827B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8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35625-1011-4A5F-BA77-357B4EB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CFAB2-84E3-410F-86C4-5F3ACD5F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373F9-1B53-40B5-9299-554C606A7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EB55-3379-4F4D-AF47-0E5FA37C8B0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B4C0F-C3A4-42DD-B0FE-7003D025D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BC1B-4D59-4A6E-9FC6-2FC19BE6E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3CD9-184F-4F56-8D89-F561CBF34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DFE07-B52D-B709-BCCF-7A23F85E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02E9-72B8-0C79-1AA6-B99FFC7F9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CA215-DC72-D964-ACAD-027EDACD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483F-CE47-48FD-BEA7-ECE5E7927384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5244-23B4-B414-1E6C-2D01BD4A4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F5250-BB4E-0DEC-B62D-A7B0EFE90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0F62-7215-4CCE-839E-C697DA423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vp.org.uk/user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://www.svp.org.uk/user" TargetMode="External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knowledgehub.svp.org.uk/r/qks5nek7nki42c8lfxkhjlteiysy96x" TargetMode="External"/><Relationship Id="rId7" Type="http://schemas.openxmlformats.org/officeDocument/2006/relationships/hyperlink" Target="https://membersknowledgehub.svp.org.uk/r/70svr73r65sy5cm3s1vaq7t9i9s54w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mbersknowledgehub.svp.org.uk/r/rqsy9mr310f7xsyzs2rhxntzi1s0870" TargetMode="External"/><Relationship Id="rId5" Type="http://schemas.openxmlformats.org/officeDocument/2006/relationships/hyperlink" Target="https://membersknowledgehub.svp.org.uk/r/23s0klez27aklcqysynhnxtkijs7yme" TargetMode="External"/><Relationship Id="rId4" Type="http://schemas.openxmlformats.org/officeDocument/2006/relationships/hyperlink" Target="https://membersknowledgehub.svp.org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mailto:Knowledge@svp.org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mbersknowledgehub.svp.org.uk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anking@svp.org.uk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quarterlyreturn@svp.org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hyperlink" Target="mailto:giftaid@svp.or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vp.org.uk/us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3A082D-DC4F-6C1B-88F5-8985BB2B2418}"/>
              </a:ext>
            </a:extLst>
          </p:cNvPr>
          <p:cNvSpPr/>
          <p:nvPr/>
        </p:nvSpPr>
        <p:spPr>
          <a:xfrm>
            <a:off x="0" y="4737100"/>
            <a:ext cx="12192000" cy="2120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966" y="2234107"/>
            <a:ext cx="10666068" cy="125374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55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How to use the </a:t>
            </a:r>
            <a:br>
              <a:rPr lang="en-GB" sz="55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55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Conferences Treasurers Returns, Account Book &amp; Gift Aid Claim Form</a:t>
            </a:r>
            <a:endParaRPr lang="en-GB" sz="5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9B35D-54C5-4CE1-BE40-2E199596A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997" y="5223669"/>
            <a:ext cx="10976006" cy="1147762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142143"/>
                </a:solidFill>
              </a:rPr>
              <a:t>Last updated: March 2025</a:t>
            </a:r>
          </a:p>
          <a:p>
            <a:pPr algn="l"/>
            <a:r>
              <a:rPr lang="en-GB" sz="3200" dirty="0">
                <a:solidFill>
                  <a:srgbClr val="142143"/>
                </a:solidFill>
              </a:rPr>
              <a:t>Produced by: Qubra Bibi – Membership Finance Manager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2AAD287-7721-345C-A41D-B8F052DC1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0" y="94238"/>
            <a:ext cx="2868971" cy="10162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27BA99-2E1A-16A9-F6B6-31756E821785}"/>
              </a:ext>
            </a:extLst>
          </p:cNvPr>
          <p:cNvSpPr txBox="1">
            <a:spLocks/>
          </p:cNvSpPr>
          <p:nvPr/>
        </p:nvSpPr>
        <p:spPr>
          <a:xfrm>
            <a:off x="762966" y="2996789"/>
            <a:ext cx="10666068" cy="1253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50" charset="0"/>
                <a:ea typeface="+mj-ea"/>
                <a:cs typeface="Poppins" panose="00000500000000000000" pitchFamily="50" charset="0"/>
              </a:rPr>
              <a:t>Membership Finance - Treasurer Training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50" charset="0"/>
              <a:ea typeface="+mj-ea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11647810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Bank Reconciliation </a:t>
            </a:r>
            <a:r>
              <a:rPr lang="en-GB" altLang="en-US" sz="18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(part of the Quarterly Return tabs, rows 33 - 72)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5ED10-F271-E032-0CE7-B57C52FD0E91}"/>
              </a:ext>
            </a:extLst>
          </p:cNvPr>
          <p:cNvGrpSpPr/>
          <p:nvPr/>
        </p:nvGrpSpPr>
        <p:grpSpPr>
          <a:xfrm>
            <a:off x="158443" y="1027582"/>
            <a:ext cx="11893881" cy="5500935"/>
            <a:chOff x="181990" y="1020138"/>
            <a:chExt cx="11893881" cy="55009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5B95F2-25B6-5C9A-8AC5-94385EFF96C4}"/>
                </a:ext>
              </a:extLst>
            </p:cNvPr>
            <p:cNvGrpSpPr/>
            <p:nvPr/>
          </p:nvGrpSpPr>
          <p:grpSpPr>
            <a:xfrm>
              <a:off x="2000695" y="1269706"/>
              <a:ext cx="7686043" cy="5115101"/>
              <a:chOff x="2143125" y="1262061"/>
              <a:chExt cx="7286625" cy="48492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93A0FF9-E44D-738C-EBF1-989D9E1A79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63" t="27500" r="39073" b="9305"/>
              <a:stretch/>
            </p:blipFill>
            <p:spPr>
              <a:xfrm>
                <a:off x="2143125" y="1262061"/>
                <a:ext cx="7286625" cy="433387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375D032-F45A-5225-CDF5-B64643CCB8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04" t="63471" r="39130" b="29430"/>
              <a:stretch/>
            </p:blipFill>
            <p:spPr>
              <a:xfrm>
                <a:off x="2143125" y="5624512"/>
                <a:ext cx="7286625" cy="486834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301A3A-F44B-9150-1D05-BBFD31177F82}"/>
                </a:ext>
              </a:extLst>
            </p:cNvPr>
            <p:cNvSpPr txBox="1"/>
            <p:nvPr/>
          </p:nvSpPr>
          <p:spPr>
            <a:xfrm>
              <a:off x="181990" y="1718987"/>
              <a:ext cx="1675087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Expenditure entries from ‘book’ tab will show in expenditure cells.</a:t>
              </a:r>
            </a:p>
          </p:txBody>
        </p:sp>
        <p:sp>
          <p:nvSpPr>
            <p:cNvPr id="34" name="Arrow: Left 33">
              <a:extLst>
                <a:ext uri="{FF2B5EF4-FFF2-40B4-BE49-F238E27FC236}">
                  <a16:creationId xmlns:a16="http://schemas.microsoft.com/office/drawing/2014/main" id="{86BB556A-EF11-1CE7-D7F7-FB54FE69A900}"/>
                </a:ext>
              </a:extLst>
            </p:cNvPr>
            <p:cNvSpPr/>
            <p:nvPr/>
          </p:nvSpPr>
          <p:spPr>
            <a:xfrm rot="10800000">
              <a:off x="1875846" y="2136695"/>
              <a:ext cx="676510" cy="196595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0B6491-DA4B-593F-408A-4757902EF787}"/>
                </a:ext>
              </a:extLst>
            </p:cNvPr>
            <p:cNvSpPr txBox="1"/>
            <p:nvPr/>
          </p:nvSpPr>
          <p:spPr>
            <a:xfrm>
              <a:off x="9877167" y="1020138"/>
              <a:ext cx="2198703" cy="12464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Cash in hand will show as negative, this is deducted from closing balance and will show bank funds at end of quarter.</a:t>
              </a:r>
            </a:p>
          </p:txBody>
        </p:sp>
        <p:sp>
          <p:nvSpPr>
            <p:cNvPr id="51" name="Arrow: Left 50">
              <a:extLst>
                <a:ext uri="{FF2B5EF4-FFF2-40B4-BE49-F238E27FC236}">
                  <a16:creationId xmlns:a16="http://schemas.microsoft.com/office/drawing/2014/main" id="{D78D0C9C-7F7B-120B-0480-DB7DB699BEA1}"/>
                </a:ext>
              </a:extLst>
            </p:cNvPr>
            <p:cNvSpPr/>
            <p:nvPr/>
          </p:nvSpPr>
          <p:spPr>
            <a:xfrm>
              <a:off x="9117988" y="1991783"/>
              <a:ext cx="721644" cy="14181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CBF7D2-0E91-78E1-00F7-B1BDFF576B6A}"/>
                </a:ext>
              </a:extLst>
            </p:cNvPr>
            <p:cNvSpPr txBox="1"/>
            <p:nvPr/>
          </p:nvSpPr>
          <p:spPr>
            <a:xfrm>
              <a:off x="9877168" y="2342169"/>
              <a:ext cx="2198703" cy="12464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End of quarter NatWest bank balance, any uncleared cheques and monies banked not cleared in quarter.</a:t>
              </a:r>
            </a:p>
          </p:txBody>
        </p:sp>
        <p:sp>
          <p:nvSpPr>
            <p:cNvPr id="53" name="Arrow: Left 52">
              <a:extLst>
                <a:ext uri="{FF2B5EF4-FFF2-40B4-BE49-F238E27FC236}">
                  <a16:creationId xmlns:a16="http://schemas.microsoft.com/office/drawing/2014/main" id="{1D414AC9-DE2C-82E3-DEA1-DF177E594FC7}"/>
                </a:ext>
              </a:extLst>
            </p:cNvPr>
            <p:cNvSpPr/>
            <p:nvPr/>
          </p:nvSpPr>
          <p:spPr>
            <a:xfrm>
              <a:off x="9286875" y="2761029"/>
              <a:ext cx="552757" cy="14181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A1CBDB-44A3-6A50-A31D-3B2DE2C20671}"/>
                </a:ext>
              </a:extLst>
            </p:cNvPr>
            <p:cNvSpPr txBox="1"/>
            <p:nvPr/>
          </p:nvSpPr>
          <p:spPr>
            <a:xfrm>
              <a:off x="9877167" y="3677720"/>
              <a:ext cx="2198703" cy="12464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If bank rec does not balance, it will show you the difference here in yellow – this will prompt for you to check error.</a:t>
              </a:r>
            </a:p>
          </p:txBody>
        </p:sp>
        <p:sp>
          <p:nvSpPr>
            <p:cNvPr id="55" name="Arrow: Left 54">
              <a:extLst>
                <a:ext uri="{FF2B5EF4-FFF2-40B4-BE49-F238E27FC236}">
                  <a16:creationId xmlns:a16="http://schemas.microsoft.com/office/drawing/2014/main" id="{489CDD27-5BF3-017C-2430-2F2A5530FFFA}"/>
                </a:ext>
              </a:extLst>
            </p:cNvPr>
            <p:cNvSpPr/>
            <p:nvPr/>
          </p:nvSpPr>
          <p:spPr>
            <a:xfrm rot="2729608">
              <a:off x="9054376" y="3538879"/>
              <a:ext cx="936059" cy="150969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A6FC42-B798-CA67-757D-D8C9C5FF3057}"/>
                </a:ext>
              </a:extLst>
            </p:cNvPr>
            <p:cNvSpPr txBox="1"/>
            <p:nvPr/>
          </p:nvSpPr>
          <p:spPr>
            <a:xfrm>
              <a:off x="206000" y="4215704"/>
              <a:ext cx="1675087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Support payment paid will show here.</a:t>
              </a:r>
            </a:p>
          </p:txBody>
        </p:sp>
        <p:sp>
          <p:nvSpPr>
            <p:cNvPr id="58" name="Arrow: Left 57">
              <a:extLst>
                <a:ext uri="{FF2B5EF4-FFF2-40B4-BE49-F238E27FC236}">
                  <a16:creationId xmlns:a16="http://schemas.microsoft.com/office/drawing/2014/main" id="{C4DC3C2C-30BC-5B3F-9D74-75BF7641DC3A}"/>
                </a:ext>
              </a:extLst>
            </p:cNvPr>
            <p:cNvSpPr/>
            <p:nvPr/>
          </p:nvSpPr>
          <p:spPr>
            <a:xfrm rot="10800000">
              <a:off x="1914477" y="4509822"/>
              <a:ext cx="676510" cy="196595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284CAC6-CAD9-C12D-6B88-3E307AC98998}"/>
                </a:ext>
              </a:extLst>
            </p:cNvPr>
            <p:cNvSpPr txBox="1"/>
            <p:nvPr/>
          </p:nvSpPr>
          <p:spPr>
            <a:xfrm>
              <a:off x="9815880" y="5075287"/>
              <a:ext cx="2198703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Any uncleared cheques issued in quarter can be entered here.</a:t>
              </a:r>
            </a:p>
          </p:txBody>
        </p:sp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91E29490-B8FE-BEE7-FE8E-5BD804A84DBD}"/>
                </a:ext>
              </a:extLst>
            </p:cNvPr>
            <p:cNvSpPr/>
            <p:nvPr/>
          </p:nvSpPr>
          <p:spPr>
            <a:xfrm rot="2047391">
              <a:off x="8391031" y="4923440"/>
              <a:ext cx="1511440" cy="155154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ED0724-1887-8CB7-F412-F46089614847}"/>
                </a:ext>
              </a:extLst>
            </p:cNvPr>
            <p:cNvSpPr txBox="1"/>
            <p:nvPr/>
          </p:nvSpPr>
          <p:spPr>
            <a:xfrm>
              <a:off x="9839632" y="5967075"/>
              <a:ext cx="2189177" cy="553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Comments section for treasurers.</a:t>
              </a:r>
            </a:p>
          </p:txBody>
        </p:sp>
        <p:sp>
          <p:nvSpPr>
            <p:cNvPr id="63" name="Arrow: Left 62">
              <a:extLst>
                <a:ext uri="{FF2B5EF4-FFF2-40B4-BE49-F238E27FC236}">
                  <a16:creationId xmlns:a16="http://schemas.microsoft.com/office/drawing/2014/main" id="{E86005B6-1458-2FCF-56A7-06DA83492955}"/>
                </a:ext>
              </a:extLst>
            </p:cNvPr>
            <p:cNvSpPr/>
            <p:nvPr/>
          </p:nvSpPr>
          <p:spPr>
            <a:xfrm>
              <a:off x="9117988" y="6142676"/>
              <a:ext cx="721644" cy="14181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9AF092-A545-55C3-1EEC-6D9A141CE4C5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813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8AB376B-1B00-9134-3AB9-B0DF73F8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148" y="6380540"/>
            <a:ext cx="7686043" cy="2252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B15AF7-96B3-44A8-5535-385F7B145C24}"/>
              </a:ext>
            </a:extLst>
          </p:cNvPr>
          <p:cNvSpPr/>
          <p:nvPr/>
        </p:nvSpPr>
        <p:spPr>
          <a:xfrm>
            <a:off x="4671588" y="6352582"/>
            <a:ext cx="733331" cy="256175"/>
          </a:xfrm>
          <a:prstGeom prst="rect">
            <a:avLst/>
          </a:prstGeom>
          <a:noFill/>
          <a:ln w="57150">
            <a:solidFill>
              <a:srgbClr val="E81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7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00" y="470906"/>
            <a:ext cx="9200314" cy="1015621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Let’s look at an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68D5C-9EA5-4E6E-B159-4FE32407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-9679" y="1486527"/>
            <a:ext cx="8011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3F1BAE-AC99-2E57-2B22-ACD877334280}"/>
              </a:ext>
            </a:extLst>
          </p:cNvPr>
          <p:cNvCxnSpPr>
            <a:cxnSpLocks/>
          </p:cNvCxnSpPr>
          <p:nvPr/>
        </p:nvCxnSpPr>
        <p:spPr>
          <a:xfrm>
            <a:off x="73891" y="6496394"/>
            <a:ext cx="12118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E3815B-73C2-7546-5B32-F44DEC6814CC}"/>
              </a:ext>
            </a:extLst>
          </p:cNvPr>
          <p:cNvGrpSpPr/>
          <p:nvPr/>
        </p:nvGrpSpPr>
        <p:grpSpPr>
          <a:xfrm>
            <a:off x="6132945" y="3225976"/>
            <a:ext cx="6001712" cy="2061983"/>
            <a:chOff x="2219751" y="-12919"/>
            <a:chExt cx="7746492" cy="62701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5D7C4D-C9A8-BE51-26F2-7A3BF8669F08}"/>
                </a:ext>
              </a:extLst>
            </p:cNvPr>
            <p:cNvSpPr/>
            <p:nvPr/>
          </p:nvSpPr>
          <p:spPr>
            <a:xfrm>
              <a:off x="2219751" y="-12919"/>
              <a:ext cx="7746492" cy="62701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8697E-2DD6-9424-4EF2-D12C955E583B}"/>
                </a:ext>
              </a:extLst>
            </p:cNvPr>
            <p:cNvSpPr txBox="1"/>
            <p:nvPr/>
          </p:nvSpPr>
          <p:spPr>
            <a:xfrm>
              <a:off x="2219751" y="133842"/>
              <a:ext cx="7542982" cy="323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303" tIns="159262" rIns="150303" bIns="159262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BC54-5EA0-3CC9-BE2C-4EEE0CA1C43D}"/>
              </a:ext>
            </a:extLst>
          </p:cNvPr>
          <p:cNvSpPr/>
          <p:nvPr/>
        </p:nvSpPr>
        <p:spPr>
          <a:xfrm>
            <a:off x="6972120" y="2281576"/>
            <a:ext cx="4165690" cy="487332"/>
          </a:xfrm>
          <a:prstGeom prst="roundRect">
            <a:avLst>
              <a:gd name="adj" fmla="val 10000"/>
            </a:avLst>
          </a:prstGeom>
          <a:solidFill>
            <a:srgbClr val="142143"/>
          </a:solidFill>
          <a:ln>
            <a:solidFill>
              <a:srgbClr val="1421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What does this really mean?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AB5FE90-EAA1-4D43-BBE2-89C70B5632D4}"/>
              </a:ext>
            </a:extLst>
          </p:cNvPr>
          <p:cNvSpPr/>
          <p:nvPr/>
        </p:nvSpPr>
        <p:spPr>
          <a:xfrm>
            <a:off x="719371" y="2127496"/>
            <a:ext cx="4906240" cy="853690"/>
          </a:xfrm>
          <a:prstGeom prst="roundRect">
            <a:avLst>
              <a:gd name="adj" fmla="val 10000"/>
            </a:avLst>
          </a:prstGeom>
          <a:solidFill>
            <a:srgbClr val="142143"/>
          </a:solidFill>
          <a:ln>
            <a:solidFill>
              <a:srgbClr val="1421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extract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quarter's Finance Return Bank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Reconciliation was as follows: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0EEC5B32-823F-ADDB-4AAF-B65956B7B9EF}"/>
              </a:ext>
            </a:extLst>
          </p:cNvPr>
          <p:cNvSpPr txBox="1"/>
          <p:nvPr/>
        </p:nvSpPr>
        <p:spPr>
          <a:xfrm>
            <a:off x="6169890" y="3362178"/>
            <a:ext cx="5964767" cy="1757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NatWest account there was £1295 per my bank statement, but I had banked a £100 donation just before the quarter end which wasn't on the statement. </a:t>
            </a:r>
          </a:p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also issued a £50 Twinning cheque to National Office which they didn't take from my account until after the quarter end.</a:t>
            </a:r>
          </a:p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also had £224 held as cash.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452A8E-A15E-566D-F066-32C65E68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10809"/>
              </p:ext>
            </p:extLst>
          </p:nvPr>
        </p:nvGraphicFramePr>
        <p:xfrm>
          <a:off x="438073" y="3225976"/>
          <a:ext cx="5537200" cy="2415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194637488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9254356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89388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1979434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Bank reconciliation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593108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Closing balance as per box (F) below 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      1,569.00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73421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LESS</a:t>
                      </a:r>
                      <a:r>
                        <a:rPr lang="en-GB" sz="1400" u="none" strike="noStrike" dirty="0">
                          <a:effectLst/>
                        </a:rPr>
                        <a:t> Cash in hand at quarter end (counted)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         224.00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(negative)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283956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Bank funds at end of quarter                            </a:t>
                      </a:r>
                      <a:r>
                        <a:rPr lang="en-GB" sz="1200" b="1" u="none" strike="noStrike" dirty="0">
                          <a:effectLst/>
                        </a:rPr>
                        <a:t>(G)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      1,345.00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1353253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25508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This reconciles with the bank statement as follows: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86071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Bank balance at end of quarter per NATWEST account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      </a:t>
                      </a:r>
                      <a:r>
                        <a:rPr lang="en-GB" sz="1200" b="1" u="none" strike="noStrike" dirty="0">
                          <a:effectLst/>
                        </a:rPr>
                        <a:t> 1,295.00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889566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LESS</a:t>
                      </a:r>
                      <a:r>
                        <a:rPr lang="en-GB" sz="1050" u="none" strike="noStrike" dirty="0">
                          <a:effectLst/>
                        </a:rPr>
                        <a:t> cheques/credit card expense, not on bank statements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           50.00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(enter negative)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3605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ADD funds banked, not on bank statements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          100.00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876886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Balance - (should equal (G) above)                              </a:t>
                      </a:r>
                      <a:r>
                        <a:rPr lang="en-GB" sz="1200" b="1" u="none" strike="noStrike" dirty="0">
                          <a:effectLst/>
                        </a:rPr>
                        <a:t>(H)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      1,345.00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-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303377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Check (G)=(H)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547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4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27C3B7-7EFF-A053-1DE6-7F3120C0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20" y="6457969"/>
            <a:ext cx="7516635" cy="231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92576A-1623-A0DE-58BD-908BD7ED6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121" y="4057640"/>
            <a:ext cx="7437760" cy="2382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3DC4B-1D33-1D1B-41DC-0934A80E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121" y="1660616"/>
            <a:ext cx="7437760" cy="2336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11647810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“Book”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9AF092-A545-55C3-1EEC-6D9A141CE4C5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3585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39B937-C50B-803E-FA15-E318FA60C4CD}"/>
              </a:ext>
            </a:extLst>
          </p:cNvPr>
          <p:cNvSpPr txBox="1"/>
          <p:nvPr/>
        </p:nvSpPr>
        <p:spPr>
          <a:xfrm>
            <a:off x="8251967" y="87859"/>
            <a:ext cx="381494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IMPORTANT:</a:t>
            </a:r>
            <a:r>
              <a:rPr lang="en-GB" b="1" dirty="0"/>
              <a:t> </a:t>
            </a:r>
            <a:r>
              <a:rPr lang="en-GB" dirty="0"/>
              <a:t>Yellow/orange boxes - these ‘specify’ that you must clearly identify source of income and expenditure to avoid double counting.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8EAFB2-4620-E6FA-8123-30692C9CFD1E}"/>
              </a:ext>
            </a:extLst>
          </p:cNvPr>
          <p:cNvGrpSpPr/>
          <p:nvPr/>
        </p:nvGrpSpPr>
        <p:grpSpPr>
          <a:xfrm>
            <a:off x="140877" y="1412966"/>
            <a:ext cx="11926033" cy="5237044"/>
            <a:chOff x="140877" y="1412966"/>
            <a:chExt cx="11926033" cy="52370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0849F7-059D-4A8D-3E18-006488E902F7}"/>
                </a:ext>
              </a:extLst>
            </p:cNvPr>
            <p:cNvGrpSpPr/>
            <p:nvPr/>
          </p:nvGrpSpPr>
          <p:grpSpPr>
            <a:xfrm>
              <a:off x="2377120" y="1412966"/>
              <a:ext cx="7437760" cy="5237044"/>
              <a:chOff x="2048328" y="1164364"/>
              <a:chExt cx="7437760" cy="523704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5A836DE-E13C-25AD-0DA7-2B33F2F8718F}"/>
                  </a:ext>
                </a:extLst>
              </p:cNvPr>
              <p:cNvGrpSpPr/>
              <p:nvPr/>
            </p:nvGrpSpPr>
            <p:grpSpPr>
              <a:xfrm>
                <a:off x="2048328" y="1164364"/>
                <a:ext cx="7437760" cy="2625691"/>
                <a:chOff x="1058540" y="974759"/>
                <a:chExt cx="7437760" cy="262569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AC5394-2751-3272-78DA-DE10400CEB36}"/>
                    </a:ext>
                  </a:extLst>
                </p:cNvPr>
                <p:cNvCxnSpPr/>
                <p:nvPr/>
              </p:nvCxnSpPr>
              <p:spPr>
                <a:xfrm>
                  <a:off x="1058540" y="3600450"/>
                  <a:ext cx="74377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D9255BE-72D7-111B-BC9C-B8AF9C87D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3334" r="38995" b="73056"/>
                <a:stretch/>
              </p:blipFill>
              <p:spPr>
                <a:xfrm>
                  <a:off x="1058540" y="974759"/>
                  <a:ext cx="7437760" cy="247650"/>
                </a:xfrm>
                <a:prstGeom prst="rect">
                  <a:avLst/>
                </a:prstGeom>
              </p:spPr>
            </p:pic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374856B-41DC-BE14-C605-27ABF36A9199}"/>
                  </a:ext>
                </a:extLst>
              </p:cNvPr>
              <p:cNvSpPr/>
              <p:nvPr/>
            </p:nvSpPr>
            <p:spPr>
              <a:xfrm>
                <a:off x="5863778" y="6149637"/>
                <a:ext cx="724278" cy="25177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F50D45-F7B4-27AC-4EB3-5BE0DA03FE69}"/>
                </a:ext>
              </a:extLst>
            </p:cNvPr>
            <p:cNvSpPr txBox="1"/>
            <p:nvPr/>
          </p:nvSpPr>
          <p:spPr>
            <a:xfrm>
              <a:off x="140877" y="2464039"/>
              <a:ext cx="1998783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 these yellow/orange boxes, you must specify where income has </a:t>
              </a:r>
              <a:r>
                <a:rPr lang="en-GB" sz="1500" b="1" dirty="0"/>
                <a:t>come from </a:t>
              </a:r>
              <a:r>
                <a:rPr lang="en-GB" sz="1500" dirty="0"/>
                <a:t>- not what it is to be used for.</a:t>
              </a:r>
            </a:p>
          </p:txBody>
        </p: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id="{3543B1B1-905F-A025-1269-31CC3FF0E460}"/>
                </a:ext>
              </a:extLst>
            </p:cNvPr>
            <p:cNvSpPr/>
            <p:nvPr/>
          </p:nvSpPr>
          <p:spPr>
            <a:xfrm rot="10800000">
              <a:off x="2155448" y="3035889"/>
              <a:ext cx="2859643" cy="166813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67C94A-2C61-6CC5-F958-BEF2EE1070E5}"/>
                </a:ext>
              </a:extLst>
            </p:cNvPr>
            <p:cNvSpPr txBox="1"/>
            <p:nvPr/>
          </p:nvSpPr>
          <p:spPr>
            <a:xfrm>
              <a:off x="156664" y="5172682"/>
              <a:ext cx="1998783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 these yellow/orange boxes, you must specify who the expenditure was </a:t>
              </a:r>
              <a:r>
                <a:rPr lang="en-GB" sz="1500" b="1" dirty="0"/>
                <a:t>paid to </a:t>
              </a:r>
              <a:r>
                <a:rPr lang="en-GB" sz="1500" dirty="0"/>
                <a:t>– not what it was paid for.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C9B3AC-69CC-6F25-7A72-FB40AD522A9A}"/>
                </a:ext>
              </a:extLst>
            </p:cNvPr>
            <p:cNvSpPr txBox="1"/>
            <p:nvPr/>
          </p:nvSpPr>
          <p:spPr>
            <a:xfrm>
              <a:off x="9972626" y="1882244"/>
              <a:ext cx="2094284" cy="19389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Enter income received in cells under weekly columns against nearest category row.</a:t>
              </a:r>
            </a:p>
            <a:p>
              <a:endParaRPr lang="en-GB" sz="1500" dirty="0"/>
            </a:p>
            <a:p>
              <a:r>
                <a:rPr lang="en-GB" sz="1500" b="1" dirty="0"/>
                <a:t>Hint: </a:t>
              </a:r>
              <a:r>
                <a:rPr lang="en-GB" sz="1500" dirty="0"/>
                <a:t>hover over the red triangle in the corner for category examples.</a:t>
              </a:r>
              <a:endParaRPr lang="en-GB" sz="1500" b="1" dirty="0"/>
            </a:p>
          </p:txBody>
        </p:sp>
        <p:sp>
          <p:nvSpPr>
            <p:cNvPr id="47" name="Arrow: Left 46">
              <a:extLst>
                <a:ext uri="{FF2B5EF4-FFF2-40B4-BE49-F238E27FC236}">
                  <a16:creationId xmlns:a16="http://schemas.microsoft.com/office/drawing/2014/main" id="{2AE62BE6-2AD8-9353-B95F-C8761BC0F778}"/>
                </a:ext>
              </a:extLst>
            </p:cNvPr>
            <p:cNvSpPr/>
            <p:nvPr/>
          </p:nvSpPr>
          <p:spPr>
            <a:xfrm flipV="1">
              <a:off x="8826952" y="2535878"/>
              <a:ext cx="1066801" cy="197198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F47D0C-C1AE-CC0E-85F5-FF0D6F5BAEC8}"/>
                </a:ext>
              </a:extLst>
            </p:cNvPr>
            <p:cNvSpPr txBox="1"/>
            <p:nvPr/>
          </p:nvSpPr>
          <p:spPr>
            <a:xfrm>
              <a:off x="9893753" y="4415292"/>
              <a:ext cx="2094284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Enter expenditure in cells under weekly columns against nearest category row.</a:t>
              </a:r>
            </a:p>
          </p:txBody>
        </p:sp>
        <p:sp>
          <p:nvSpPr>
            <p:cNvPr id="62" name="Arrow: Left 61">
              <a:extLst>
                <a:ext uri="{FF2B5EF4-FFF2-40B4-BE49-F238E27FC236}">
                  <a16:creationId xmlns:a16="http://schemas.microsoft.com/office/drawing/2014/main" id="{5826B94B-3676-8547-441E-B62BB648ED53}"/>
                </a:ext>
              </a:extLst>
            </p:cNvPr>
            <p:cNvSpPr/>
            <p:nvPr/>
          </p:nvSpPr>
          <p:spPr>
            <a:xfrm flipV="1">
              <a:off x="8795377" y="4880568"/>
              <a:ext cx="1066801" cy="197198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Arrow: Left 64">
              <a:extLst>
                <a:ext uri="{FF2B5EF4-FFF2-40B4-BE49-F238E27FC236}">
                  <a16:creationId xmlns:a16="http://schemas.microsoft.com/office/drawing/2014/main" id="{1D4A4E70-091E-6C04-1149-4C6C2224E57D}"/>
                </a:ext>
              </a:extLst>
            </p:cNvPr>
            <p:cNvSpPr/>
            <p:nvPr/>
          </p:nvSpPr>
          <p:spPr>
            <a:xfrm>
              <a:off x="4954336" y="3440213"/>
              <a:ext cx="5018290" cy="15653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5D6EE80-DE49-E00A-EDF0-711E37699498}"/>
                </a:ext>
              </a:extLst>
            </p:cNvPr>
            <p:cNvSpPr/>
            <p:nvPr/>
          </p:nvSpPr>
          <p:spPr>
            <a:xfrm>
              <a:off x="4387649" y="3185653"/>
              <a:ext cx="141211" cy="811389"/>
            </a:xfrm>
            <a:prstGeom prst="rect">
              <a:avLst/>
            </a:prstGeom>
            <a:noFill/>
            <a:ln w="38100">
              <a:solidFill>
                <a:srgbClr val="E81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Arrow: Left 66">
              <a:extLst>
                <a:ext uri="{FF2B5EF4-FFF2-40B4-BE49-F238E27FC236}">
                  <a16:creationId xmlns:a16="http://schemas.microsoft.com/office/drawing/2014/main" id="{7C532856-48AA-494D-F8FB-A53ACA9B558B}"/>
                </a:ext>
              </a:extLst>
            </p:cNvPr>
            <p:cNvSpPr/>
            <p:nvPr/>
          </p:nvSpPr>
          <p:spPr>
            <a:xfrm rot="10800000">
              <a:off x="2155448" y="6168826"/>
              <a:ext cx="2859643" cy="166813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255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F8D369-506F-A63A-FD56-6FAE5270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40" y="6381206"/>
            <a:ext cx="6731881" cy="226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74046-E3F7-1BA9-7005-51F2EBB2C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44" y="3525021"/>
            <a:ext cx="7458075" cy="284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9BFA13-D79E-4771-F455-8B8D57DF0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46" y="1961065"/>
            <a:ext cx="7458075" cy="1467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11647810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“Restricted income”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9AF092-A545-55C3-1EEC-6D9A141CE4C5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644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857A6D-E1E8-FEDC-C0BA-ABFF495CF8D8}"/>
              </a:ext>
            </a:extLst>
          </p:cNvPr>
          <p:cNvSpPr txBox="1"/>
          <p:nvPr/>
        </p:nvSpPr>
        <p:spPr>
          <a:xfrm>
            <a:off x="7972425" y="87859"/>
            <a:ext cx="409448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Restricted income form must be completed if any income is shown on ‘main return’ tabs in category ‘1010’.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1DA0BF-4D9F-9474-BD35-99B7A89A08B6}"/>
              </a:ext>
            </a:extLst>
          </p:cNvPr>
          <p:cNvGrpSpPr/>
          <p:nvPr/>
        </p:nvGrpSpPr>
        <p:grpSpPr>
          <a:xfrm>
            <a:off x="100329" y="1187199"/>
            <a:ext cx="11991341" cy="5375353"/>
            <a:chOff x="134615" y="1187199"/>
            <a:chExt cx="11991341" cy="537535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CAB4D1-5780-DDE2-E7AA-5257B57EB757}"/>
                </a:ext>
              </a:extLst>
            </p:cNvPr>
            <p:cNvGrpSpPr/>
            <p:nvPr/>
          </p:nvGrpSpPr>
          <p:grpSpPr>
            <a:xfrm>
              <a:off x="2229482" y="1187199"/>
              <a:ext cx="7458076" cy="5375353"/>
              <a:chOff x="2168966" y="1203018"/>
              <a:chExt cx="7458076" cy="537535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E5B9734-CE37-B824-82F6-9B87A6193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91552" r="94644" b="5812"/>
              <a:stretch/>
            </p:blipFill>
            <p:spPr>
              <a:xfrm>
                <a:off x="2188017" y="6384348"/>
                <a:ext cx="688094" cy="1940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D8443E7-E98B-5B4D-8759-B9A4F9E40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7778" r="38984" b="67917"/>
              <a:stretch/>
            </p:blipFill>
            <p:spPr>
              <a:xfrm>
                <a:off x="2188017" y="1203018"/>
                <a:ext cx="7439025" cy="295275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3C9FF69-330A-FD51-BC8D-3B3CC072BC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016" y="3486150"/>
                <a:ext cx="74390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F0D642B-089A-A073-5A13-40242364E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966" y="1943100"/>
                <a:ext cx="74390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364F6C-D778-7B2E-AD3E-6C8F18C9D550}"/>
                </a:ext>
              </a:extLst>
            </p:cNvPr>
            <p:cNvSpPr txBox="1"/>
            <p:nvPr/>
          </p:nvSpPr>
          <p:spPr>
            <a:xfrm>
              <a:off x="134615" y="1830321"/>
              <a:ext cx="1741810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Opening balance for any restricted income will need to be entered in the ‘June restricted’ tab here.</a:t>
              </a:r>
            </a:p>
          </p:txBody>
        </p:sp>
        <p:sp>
          <p:nvSpPr>
            <p:cNvPr id="40" name="Arrow: Left 39">
              <a:extLst>
                <a:ext uri="{FF2B5EF4-FFF2-40B4-BE49-F238E27FC236}">
                  <a16:creationId xmlns:a16="http://schemas.microsoft.com/office/drawing/2014/main" id="{02E729DC-6CBE-256A-C88D-579F8E125B7A}"/>
                </a:ext>
              </a:extLst>
            </p:cNvPr>
            <p:cNvSpPr/>
            <p:nvPr/>
          </p:nvSpPr>
          <p:spPr>
            <a:xfrm rot="10800000">
              <a:off x="1925504" y="2100982"/>
              <a:ext cx="1152933" cy="180361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1E0306-0415-C8E7-C5EC-373CF5E2EF39}"/>
                </a:ext>
              </a:extLst>
            </p:cNvPr>
            <p:cNvSpPr txBox="1"/>
            <p:nvPr/>
          </p:nvSpPr>
          <p:spPr>
            <a:xfrm>
              <a:off x="9775762" y="1491101"/>
              <a:ext cx="2350194" cy="21698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You will need to enter the income against the nearest category, name event/donor, clearly identify the restricted instructions and whether you have written confirmation for how the funds are to spent.</a:t>
              </a:r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id="{9045565A-5D26-7AD4-5BE6-B894BFC90637}"/>
                </a:ext>
              </a:extLst>
            </p:cNvPr>
            <p:cNvSpPr/>
            <p:nvPr/>
          </p:nvSpPr>
          <p:spPr>
            <a:xfrm flipV="1">
              <a:off x="9335132" y="2380555"/>
              <a:ext cx="440630" cy="145918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859C73-1713-A2BF-9895-4E495541B74F}"/>
                </a:ext>
              </a:extLst>
            </p:cNvPr>
            <p:cNvSpPr txBox="1"/>
            <p:nvPr/>
          </p:nvSpPr>
          <p:spPr>
            <a:xfrm>
              <a:off x="134615" y="3595575"/>
              <a:ext cx="1741810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Only show restricted funds spent.</a:t>
              </a:r>
            </a:p>
          </p:txBody>
        </p:sp>
        <p:sp>
          <p:nvSpPr>
            <p:cNvPr id="44" name="Arrow: Left 43">
              <a:extLst>
                <a:ext uri="{FF2B5EF4-FFF2-40B4-BE49-F238E27FC236}">
                  <a16:creationId xmlns:a16="http://schemas.microsoft.com/office/drawing/2014/main" id="{1459357C-9FE7-0F8F-B104-616988C61CE5}"/>
                </a:ext>
              </a:extLst>
            </p:cNvPr>
            <p:cNvSpPr/>
            <p:nvPr/>
          </p:nvSpPr>
          <p:spPr>
            <a:xfrm rot="10800000">
              <a:off x="1889735" y="3831277"/>
              <a:ext cx="1008653" cy="180345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73BA6A0C-7080-4BD2-8B36-AFF14FC60A2E}"/>
                </a:ext>
              </a:extLst>
            </p:cNvPr>
            <p:cNvSpPr/>
            <p:nvPr/>
          </p:nvSpPr>
          <p:spPr>
            <a:xfrm flipV="1">
              <a:off x="9295791" y="5389521"/>
              <a:ext cx="440630" cy="18100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839119-7575-FB75-962F-B7975C1279DA}"/>
                </a:ext>
              </a:extLst>
            </p:cNvPr>
            <p:cNvSpPr txBox="1"/>
            <p:nvPr/>
          </p:nvSpPr>
          <p:spPr>
            <a:xfrm>
              <a:off x="9766237" y="4510529"/>
              <a:ext cx="2350194" cy="19389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Show a breakdown for all restrictions in place - carry forward balance will move to the next quarter automatically – any unspent ‘restricted income’ will need to be accounted for.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92B300-9487-D154-EE48-809E7D44125A}"/>
                </a:ext>
              </a:extLst>
            </p:cNvPr>
            <p:cNvSpPr/>
            <p:nvPr/>
          </p:nvSpPr>
          <p:spPr>
            <a:xfrm>
              <a:off x="5430151" y="6341967"/>
              <a:ext cx="941562" cy="2205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CD96C1-61F5-2FFC-8F18-5119C86E4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248" y="1491102"/>
            <a:ext cx="7458075" cy="4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5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3BBAAE5-FFD9-C15B-A862-10BE19E1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6433230"/>
            <a:ext cx="4913133" cy="190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11647810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“Report”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9AF092-A545-55C3-1EEC-6D9A141CE4C5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4362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7D9FBF-A08E-D0A3-5921-0769BAD6FE3B}"/>
              </a:ext>
            </a:extLst>
          </p:cNvPr>
          <p:cNvGrpSpPr/>
          <p:nvPr/>
        </p:nvGrpSpPr>
        <p:grpSpPr>
          <a:xfrm>
            <a:off x="505279" y="1406067"/>
            <a:ext cx="5674680" cy="5250977"/>
            <a:chOff x="314779" y="1348917"/>
            <a:chExt cx="5674680" cy="52509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8187A9-9DA9-5995-0496-EBABF9830545}"/>
                </a:ext>
              </a:extLst>
            </p:cNvPr>
            <p:cNvGrpSpPr/>
            <p:nvPr/>
          </p:nvGrpSpPr>
          <p:grpSpPr>
            <a:xfrm>
              <a:off x="314779" y="1348917"/>
              <a:ext cx="5674680" cy="5217508"/>
              <a:chOff x="2148520" y="1367967"/>
              <a:chExt cx="5674680" cy="521750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7CE585A-E4DA-F1A3-CEC7-110F7FB158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1552" r="94644" b="5812"/>
              <a:stretch/>
            </p:blipFill>
            <p:spPr>
              <a:xfrm>
                <a:off x="2148520" y="6374728"/>
                <a:ext cx="761547" cy="2107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AD0C44D-9C4F-12A6-63FA-D4AB1EDC7C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6667" r="55834" b="68380"/>
              <a:stretch/>
            </p:blipFill>
            <p:spPr>
              <a:xfrm>
                <a:off x="2148520" y="1367967"/>
                <a:ext cx="5674680" cy="357908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C65F43-5DAE-4A5E-0EB3-346AB4AC6D56}"/>
                </a:ext>
              </a:extLst>
            </p:cNvPr>
            <p:cNvSpPr/>
            <p:nvPr/>
          </p:nvSpPr>
          <p:spPr>
            <a:xfrm>
              <a:off x="1837873" y="6355678"/>
              <a:ext cx="3607002" cy="2442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FBD3E1D-8DC2-DC61-353C-96C79D06D4DE}"/>
              </a:ext>
            </a:extLst>
          </p:cNvPr>
          <p:cNvSpPr txBox="1"/>
          <p:nvPr/>
        </p:nvSpPr>
        <p:spPr>
          <a:xfrm>
            <a:off x="7085677" y="1394542"/>
            <a:ext cx="4356000" cy="362861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lIns="144000" tIns="288000" rIns="144000" bIns="288000" rtlCol="0" anchor="ctr" anchorCtr="0">
            <a:spAutoFit/>
          </a:bodyPr>
          <a:lstStyle/>
          <a:p>
            <a:r>
              <a:rPr lang="en-GB" dirty="0"/>
              <a:t>The ‘report’ tab will automatically bring forward your current quarter and financial year figures.</a:t>
            </a:r>
          </a:p>
          <a:p>
            <a:endParaRPr lang="en-GB" dirty="0"/>
          </a:p>
          <a:p>
            <a:r>
              <a:rPr lang="en-GB" dirty="0"/>
              <a:t>You can use this tab to report back the conference financial status at your meetings.</a:t>
            </a:r>
          </a:p>
          <a:p>
            <a:endParaRPr lang="en-GB" dirty="0"/>
          </a:p>
          <a:p>
            <a:r>
              <a:rPr lang="en-GB" dirty="0"/>
              <a:t>Any funds already committed, such as your support charges, will show so you can have an accurate figure of actual available funds.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3D7CE1-3D0D-BDA4-9F9E-E42C89DEA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79" y="1762078"/>
            <a:ext cx="5741612" cy="28347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BDDDC3-56F3-4D27-E2E4-0F5B1DBD9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279" y="4596866"/>
            <a:ext cx="5859307" cy="17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A4A824A-96D0-6437-798A-C4B176880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5690661"/>
            <a:ext cx="5695903" cy="5087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110D24-7CCD-4566-6E69-105AC5F6B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6232237"/>
            <a:ext cx="4913133" cy="207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11647810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“Report” (continued)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9AF092-A545-55C3-1EEC-6D9A141CE4C5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714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BD3E1D-8DC2-DC61-353C-96C79D06D4DE}"/>
              </a:ext>
            </a:extLst>
          </p:cNvPr>
          <p:cNvSpPr txBox="1"/>
          <p:nvPr/>
        </p:nvSpPr>
        <p:spPr>
          <a:xfrm>
            <a:off x="7038052" y="1504105"/>
            <a:ext cx="4163348" cy="168962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lIns="144000" tIns="288000" rIns="144000" bIns="288000" rtlCol="0" anchor="ctr">
            <a:spAutoFit/>
          </a:bodyPr>
          <a:lstStyle/>
          <a:p>
            <a:r>
              <a:rPr lang="en-GB" dirty="0"/>
              <a:t>If you scroll down the ‘report’ tab page you can view a more detailed version of the income and expenditure to report back to the conference.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C8C036-149A-76FD-CD73-330056331AD1}"/>
              </a:ext>
            </a:extLst>
          </p:cNvPr>
          <p:cNvGrpSpPr/>
          <p:nvPr/>
        </p:nvGrpSpPr>
        <p:grpSpPr>
          <a:xfrm>
            <a:off x="600528" y="1506365"/>
            <a:ext cx="5275170" cy="4933770"/>
            <a:chOff x="476703" y="1401590"/>
            <a:chExt cx="5275170" cy="49337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7D9FBF-A08E-D0A3-5921-0769BAD6FE3B}"/>
                </a:ext>
              </a:extLst>
            </p:cNvPr>
            <p:cNvGrpSpPr/>
            <p:nvPr/>
          </p:nvGrpSpPr>
          <p:grpSpPr>
            <a:xfrm>
              <a:off x="476703" y="1401590"/>
              <a:ext cx="5275170" cy="4933770"/>
              <a:chOff x="286203" y="1344440"/>
              <a:chExt cx="5275170" cy="493377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8187A9-9DA9-5995-0496-EBABF9830545}"/>
                  </a:ext>
                </a:extLst>
              </p:cNvPr>
              <p:cNvGrpSpPr/>
              <p:nvPr/>
            </p:nvGrpSpPr>
            <p:grpSpPr>
              <a:xfrm>
                <a:off x="286203" y="1344440"/>
                <a:ext cx="5275170" cy="4933770"/>
                <a:chOff x="2119944" y="1363490"/>
                <a:chExt cx="5275170" cy="4933770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B7CE585A-E4DA-F1A3-CEC7-110F7FB15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91552" r="94644" b="5812"/>
                <a:stretch/>
              </p:blipFill>
              <p:spPr>
                <a:xfrm>
                  <a:off x="2119944" y="6086513"/>
                  <a:ext cx="761547" cy="21074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AD0C44D-9C4F-12A6-63FA-D4AB1EDC7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6667" r="55834" b="68380"/>
                <a:stretch/>
              </p:blipFill>
              <p:spPr>
                <a:xfrm>
                  <a:off x="2148519" y="1363490"/>
                  <a:ext cx="5246595" cy="315967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C65F43-5DAE-4A5E-0EB3-346AB4AC6D56}"/>
                  </a:ext>
                </a:extLst>
              </p:cNvPr>
              <p:cNvSpPr/>
              <p:nvPr/>
            </p:nvSpPr>
            <p:spPr>
              <a:xfrm>
                <a:off x="1787071" y="6037514"/>
                <a:ext cx="3537404" cy="24069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9FAA14D-3683-7D18-F258-2BCA44BEA31E}"/>
                </a:ext>
              </a:extLst>
            </p:cNvPr>
            <p:cNvCxnSpPr>
              <a:cxnSpLocks/>
            </p:cNvCxnSpPr>
            <p:nvPr/>
          </p:nvCxnSpPr>
          <p:spPr>
            <a:xfrm>
              <a:off x="476704" y="4788581"/>
              <a:ext cx="503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C3BC74-CFD7-7710-77F5-40AC88C46C74}"/>
                </a:ext>
              </a:extLst>
            </p:cNvPr>
            <p:cNvCxnSpPr>
              <a:cxnSpLocks/>
            </p:cNvCxnSpPr>
            <p:nvPr/>
          </p:nvCxnSpPr>
          <p:spPr>
            <a:xfrm>
              <a:off x="476704" y="5544467"/>
              <a:ext cx="503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CFD6B3-C429-72B9-7622-24A81C1EA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04" y="1822332"/>
            <a:ext cx="5466896" cy="3051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881B5-BFCE-9497-5C11-B1D6720BF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4" y="4905316"/>
            <a:ext cx="5681161" cy="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ADEC0-DB88-421F-AB28-00A3055C827D}"/>
              </a:ext>
            </a:extLst>
          </p:cNvPr>
          <p:cNvCxnSpPr>
            <a:cxnSpLocks/>
          </p:cNvCxnSpPr>
          <p:nvPr/>
        </p:nvCxnSpPr>
        <p:spPr>
          <a:xfrm>
            <a:off x="0" y="1491672"/>
            <a:ext cx="5098473" cy="0"/>
          </a:xfrm>
          <a:prstGeom prst="line">
            <a:avLst/>
          </a:prstGeom>
          <a:ln>
            <a:solidFill>
              <a:srgbClr val="142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1B5CBD-E96F-42E6-9198-41BBFB33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4" y="230809"/>
            <a:ext cx="2406657" cy="1015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E49F1-178E-4E08-804B-9C071B96506F}"/>
              </a:ext>
            </a:extLst>
          </p:cNvPr>
          <p:cNvSpPr txBox="1"/>
          <p:nvPr/>
        </p:nvSpPr>
        <p:spPr>
          <a:xfrm>
            <a:off x="1066800" y="2324100"/>
            <a:ext cx="1035050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Completing the Gift Aid Claim Form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0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5F613-9CA1-29AE-2D84-D68BEC01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59" y="1281458"/>
            <a:ext cx="8718488" cy="3967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7504011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“complete GA claim form”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813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89CB9B42-FEE9-899A-19DB-903E4156437A}"/>
              </a:ext>
            </a:extLst>
          </p:cNvPr>
          <p:cNvSpPr/>
          <p:nvPr/>
        </p:nvSpPr>
        <p:spPr>
          <a:xfrm rot="16582411">
            <a:off x="4186346" y="602831"/>
            <a:ext cx="195617" cy="2107571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55CA2A-F70C-C1D3-39EE-9CEC8AF36E7A}"/>
              </a:ext>
            </a:extLst>
          </p:cNvPr>
          <p:cNvSpPr/>
          <p:nvPr/>
        </p:nvSpPr>
        <p:spPr>
          <a:xfrm rot="15372820">
            <a:off x="3229313" y="1934441"/>
            <a:ext cx="145419" cy="729525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EF38E56-61B9-437E-A36D-1D5401794665}"/>
              </a:ext>
            </a:extLst>
          </p:cNvPr>
          <p:cNvSpPr/>
          <p:nvPr/>
        </p:nvSpPr>
        <p:spPr>
          <a:xfrm rot="5400000">
            <a:off x="10160233" y="1352603"/>
            <a:ext cx="170767" cy="679010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07EEE7-F27A-7E3D-798A-FA3E2C00FBAB}"/>
              </a:ext>
            </a:extLst>
          </p:cNvPr>
          <p:cNvSpPr/>
          <p:nvPr/>
        </p:nvSpPr>
        <p:spPr>
          <a:xfrm>
            <a:off x="7162414" y="5047970"/>
            <a:ext cx="1284469" cy="208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175F9B-A113-CE0E-7057-0F806AF3B422}"/>
              </a:ext>
            </a:extLst>
          </p:cNvPr>
          <p:cNvSpPr txBox="1"/>
          <p:nvPr/>
        </p:nvSpPr>
        <p:spPr>
          <a:xfrm>
            <a:off x="476839" y="1357527"/>
            <a:ext cx="273491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Enter earliest date of Donation here. (DD/MM/YY)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F10D53-214E-529A-09DA-3CCAE319B469}"/>
              </a:ext>
            </a:extLst>
          </p:cNvPr>
          <p:cNvSpPr/>
          <p:nvPr/>
        </p:nvSpPr>
        <p:spPr>
          <a:xfrm>
            <a:off x="340870" y="1038581"/>
            <a:ext cx="11066499" cy="428998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6D425-E544-2B9F-529A-E9C11E5C4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859" y="1045988"/>
            <a:ext cx="8718488" cy="2264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61A777A-19F0-99C3-C608-993EEB426498}"/>
              </a:ext>
            </a:extLst>
          </p:cNvPr>
          <p:cNvSpPr txBox="1"/>
          <p:nvPr/>
        </p:nvSpPr>
        <p:spPr>
          <a:xfrm>
            <a:off x="10571352" y="1228512"/>
            <a:ext cx="1569261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Total will be calculated automatically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2AC5D3A-9D2E-0E6A-C5B8-CD1C99D3FE32}"/>
              </a:ext>
            </a:extLst>
          </p:cNvPr>
          <p:cNvSpPr/>
          <p:nvPr/>
        </p:nvSpPr>
        <p:spPr>
          <a:xfrm rot="16200000" flipH="1">
            <a:off x="3677056" y="2628606"/>
            <a:ext cx="181024" cy="1684811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6B1BD-6908-586D-FAE6-EF75C498637E}"/>
              </a:ext>
            </a:extLst>
          </p:cNvPr>
          <p:cNvSpPr txBox="1"/>
          <p:nvPr/>
        </p:nvSpPr>
        <p:spPr>
          <a:xfrm>
            <a:off x="513578" y="3279653"/>
            <a:ext cx="1763713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Up to 35 Characters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06B58-545F-4B22-05B7-43A4095019C7}"/>
              </a:ext>
            </a:extLst>
          </p:cNvPr>
          <p:cNvSpPr txBox="1"/>
          <p:nvPr/>
        </p:nvSpPr>
        <p:spPr>
          <a:xfrm>
            <a:off x="487376" y="1978025"/>
            <a:ext cx="2455908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Enter the first name, or first initial if not known, no spaces before or after.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4DB6CA3-AC1F-0D67-ED1D-F208289B0B6C}"/>
              </a:ext>
            </a:extLst>
          </p:cNvPr>
          <p:cNvSpPr/>
          <p:nvPr/>
        </p:nvSpPr>
        <p:spPr>
          <a:xfrm rot="16200000">
            <a:off x="3910665" y="3885388"/>
            <a:ext cx="181024" cy="1578839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E013E7-4C29-D860-7478-1DCE46AE758C}"/>
              </a:ext>
            </a:extLst>
          </p:cNvPr>
          <p:cNvSpPr/>
          <p:nvPr/>
        </p:nvSpPr>
        <p:spPr>
          <a:xfrm rot="3175999">
            <a:off x="6915908" y="1640675"/>
            <a:ext cx="193301" cy="416014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5D397-FF64-D01B-2226-8C8A7B30D43F}"/>
              </a:ext>
            </a:extLst>
          </p:cNvPr>
          <p:cNvSpPr txBox="1"/>
          <p:nvPr/>
        </p:nvSpPr>
        <p:spPr>
          <a:xfrm>
            <a:off x="476839" y="4369968"/>
            <a:ext cx="274918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u="none" strike="noStrike" dirty="0">
                <a:effectLst/>
              </a:rPr>
              <a:t>Don't leave a blank row between donations.</a:t>
            </a:r>
            <a:endParaRPr lang="en-GB" sz="1500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4AB1A7C-211A-CD52-1D7D-8BB4BCF46ECB}"/>
              </a:ext>
            </a:extLst>
          </p:cNvPr>
          <p:cNvSpPr/>
          <p:nvPr/>
        </p:nvSpPr>
        <p:spPr>
          <a:xfrm rot="8880316" flipH="1">
            <a:off x="8286637" y="2014715"/>
            <a:ext cx="152251" cy="3018189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97460-F7CE-9E6C-5141-E9C2781C8C55}"/>
              </a:ext>
            </a:extLst>
          </p:cNvPr>
          <p:cNvSpPr txBox="1"/>
          <p:nvPr/>
        </p:nvSpPr>
        <p:spPr>
          <a:xfrm>
            <a:off x="7151508" y="1160206"/>
            <a:ext cx="1442842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UPPER CASE &amp; include a 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0B301-D984-F76E-B570-F5324F1A77D4}"/>
              </a:ext>
            </a:extLst>
          </p:cNvPr>
          <p:cNvSpPr txBox="1"/>
          <p:nvPr/>
        </p:nvSpPr>
        <p:spPr>
          <a:xfrm>
            <a:off x="8999052" y="4776080"/>
            <a:ext cx="308732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DON’T enter Yes or Not Applicable *see note below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F3C61FA-3AA9-BBFA-28F7-D055E469E495}"/>
              </a:ext>
            </a:extLst>
          </p:cNvPr>
          <p:cNvSpPr/>
          <p:nvPr/>
        </p:nvSpPr>
        <p:spPr>
          <a:xfrm rot="8110393">
            <a:off x="9217848" y="1849949"/>
            <a:ext cx="176584" cy="2697103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73367-DC51-F100-1DE7-53CAB9943994}"/>
              </a:ext>
            </a:extLst>
          </p:cNvPr>
          <p:cNvSpPr txBox="1"/>
          <p:nvPr/>
        </p:nvSpPr>
        <p:spPr>
          <a:xfrm>
            <a:off x="10236505" y="3889978"/>
            <a:ext cx="1582085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Enter Yes or leave blank *see note below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695243A-C06C-5496-D9F6-818BAF27B9F9}"/>
              </a:ext>
            </a:extLst>
          </p:cNvPr>
          <p:cNvSpPr/>
          <p:nvPr/>
        </p:nvSpPr>
        <p:spPr>
          <a:xfrm rot="6181161">
            <a:off x="10219520" y="1813834"/>
            <a:ext cx="185192" cy="845623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D0AAA-E9AC-68C6-1448-CA445DE90410}"/>
              </a:ext>
            </a:extLst>
          </p:cNvPr>
          <p:cNvSpPr txBox="1"/>
          <p:nvPr/>
        </p:nvSpPr>
        <p:spPr>
          <a:xfrm>
            <a:off x="10756961" y="2084529"/>
            <a:ext cx="103918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DON’T Use a £ Sign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7035A14-C05E-35A3-42F2-EEFD0F292E2B}"/>
              </a:ext>
            </a:extLst>
          </p:cNvPr>
          <p:cNvSpPr/>
          <p:nvPr/>
        </p:nvSpPr>
        <p:spPr>
          <a:xfrm rot="7048434">
            <a:off x="9687294" y="1849071"/>
            <a:ext cx="187842" cy="1623734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5A72EA-314E-9639-31B7-1070CFDEAF15}"/>
              </a:ext>
            </a:extLst>
          </p:cNvPr>
          <p:cNvSpPr txBox="1"/>
          <p:nvPr/>
        </p:nvSpPr>
        <p:spPr>
          <a:xfrm>
            <a:off x="10498747" y="2742609"/>
            <a:ext cx="165720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(DD/MM/YY) DON’T use hyphens or full stops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8220178-858C-E97A-6616-1C24487AB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60973"/>
              </p:ext>
            </p:extLst>
          </p:nvPr>
        </p:nvGraphicFramePr>
        <p:xfrm>
          <a:off x="151806" y="5430046"/>
          <a:ext cx="11888387" cy="1305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8387">
                  <a:extLst>
                    <a:ext uri="{9D8B030D-6E8A-4147-A177-3AD203B41FA5}">
                      <a16:colId xmlns:a16="http://schemas.microsoft.com/office/drawing/2014/main" val="2634623520"/>
                    </a:ext>
                  </a:extLst>
                </a:gridCol>
              </a:tblGrid>
              <a:tr h="189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 Don't change the layout of the schedule or change the name of the worksheet.</a:t>
                      </a:r>
                      <a:endParaRPr lang="en-GB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0654740"/>
                  </a:ext>
                </a:extLst>
              </a:tr>
              <a:tr h="189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* Don't include blank spaces or other characters at the start or end of boxes.  </a:t>
                      </a:r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0666902"/>
                  </a:ext>
                </a:extLst>
              </a:tr>
              <a:tr h="189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* Enter the house name or number and the postcode of all donors that live in the UK. For donors living abroad, enter their address and put X in the 'Postcode' column.</a:t>
                      </a:r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8581463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* Aggregated donations are donations under £20 from different people totalling less than £1000 per line. When you add together donations from the same donor, you must leave the aggregated donations column blank.</a:t>
                      </a:r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6561969"/>
                  </a:ext>
                </a:extLst>
              </a:tr>
              <a:tr h="371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* For sponsored events enter the participant's name and address, the date collected, and the total amount raised. Don't include any donations over £500 – these must be shown separately as normal Gift Aid donations.</a:t>
                      </a:r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364021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049F491-5ABE-76BB-2BFC-641EA7E7B902}"/>
              </a:ext>
            </a:extLst>
          </p:cNvPr>
          <p:cNvSpPr txBox="1"/>
          <p:nvPr/>
        </p:nvSpPr>
        <p:spPr>
          <a:xfrm>
            <a:off x="469254" y="2890801"/>
            <a:ext cx="2455908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Add a gift aided donor to the row against each heading, If any section isn't applicable leave it blank. Don't enter N/A or Nil.</a:t>
            </a:r>
          </a:p>
        </p:txBody>
      </p:sp>
    </p:spTree>
    <p:extLst>
      <p:ext uri="{BB962C8B-B14F-4D97-AF65-F5344CB8AC3E}">
        <p14:creationId xmlns:p14="http://schemas.microsoft.com/office/powerpoint/2010/main" val="244339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3DB5E8-A1E3-B0AE-26C0-467B17BB861D}"/>
              </a:ext>
            </a:extLst>
          </p:cNvPr>
          <p:cNvSpPr/>
          <p:nvPr/>
        </p:nvSpPr>
        <p:spPr>
          <a:xfrm>
            <a:off x="340870" y="1038581"/>
            <a:ext cx="11066499" cy="52888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ED214-ECA4-8653-B718-3F37A443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0" y="1256829"/>
            <a:ext cx="8720044" cy="4872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7504011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“GA Checklist”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6353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E7C55-0B41-D5EF-C82D-44E8EE11BA41}"/>
              </a:ext>
            </a:extLst>
          </p:cNvPr>
          <p:cNvGrpSpPr/>
          <p:nvPr/>
        </p:nvGrpSpPr>
        <p:grpSpPr>
          <a:xfrm>
            <a:off x="301021" y="1226878"/>
            <a:ext cx="11550109" cy="3533002"/>
            <a:chOff x="-832084" y="1779569"/>
            <a:chExt cx="13912032" cy="35330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6ACC89-C622-55F8-3838-6F99F457609C}"/>
                </a:ext>
              </a:extLst>
            </p:cNvPr>
            <p:cNvSpPr txBox="1"/>
            <p:nvPr/>
          </p:nvSpPr>
          <p:spPr>
            <a:xfrm>
              <a:off x="-832084" y="1779569"/>
              <a:ext cx="3419274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Conference number will populate automatically when entered in ‘info about Conf tab’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9B18B9-C706-AC24-696E-55A34E9278CF}"/>
                </a:ext>
              </a:extLst>
            </p:cNvPr>
            <p:cNvSpPr txBox="1"/>
            <p:nvPr/>
          </p:nvSpPr>
          <p:spPr>
            <a:xfrm>
              <a:off x="6781186" y="2028576"/>
              <a:ext cx="2019490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Select from the dropdown against the info box – Y/N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A48553-4EEC-A000-9E62-305012280B51}"/>
                </a:ext>
              </a:extLst>
            </p:cNvPr>
            <p:cNvSpPr txBox="1"/>
            <p:nvPr/>
          </p:nvSpPr>
          <p:spPr>
            <a:xfrm>
              <a:off x="-832083" y="2700974"/>
              <a:ext cx="3482638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Conference name will populate automatically when entered in ‘info about Conf tab’ 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3B8402EE-E0ED-FAFA-4ADD-C1902A819409}"/>
                </a:ext>
              </a:extLst>
            </p:cNvPr>
            <p:cNvSpPr/>
            <p:nvPr/>
          </p:nvSpPr>
          <p:spPr>
            <a:xfrm rot="10800000" flipV="1">
              <a:off x="2650555" y="2823030"/>
              <a:ext cx="1488101" cy="165864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row: Left 31">
              <a:extLst>
                <a:ext uri="{FF2B5EF4-FFF2-40B4-BE49-F238E27FC236}">
                  <a16:creationId xmlns:a16="http://schemas.microsoft.com/office/drawing/2014/main" id="{DD71FC6C-8ADA-8D95-E15B-8BE909167339}"/>
                </a:ext>
              </a:extLst>
            </p:cNvPr>
            <p:cNvSpPr/>
            <p:nvPr/>
          </p:nvSpPr>
          <p:spPr>
            <a:xfrm rot="18625542">
              <a:off x="8689410" y="3813407"/>
              <a:ext cx="2228553" cy="216992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row: Left 33">
              <a:extLst>
                <a:ext uri="{FF2B5EF4-FFF2-40B4-BE49-F238E27FC236}">
                  <a16:creationId xmlns:a16="http://schemas.microsoft.com/office/drawing/2014/main" id="{FF5293B5-A742-6A21-356D-60412C9DB187}"/>
                </a:ext>
              </a:extLst>
            </p:cNvPr>
            <p:cNvSpPr/>
            <p:nvPr/>
          </p:nvSpPr>
          <p:spPr>
            <a:xfrm>
              <a:off x="10338218" y="4797831"/>
              <a:ext cx="738853" cy="158589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1AF3318D-8275-198B-566E-4D4B72F8089B}"/>
                </a:ext>
              </a:extLst>
            </p:cNvPr>
            <p:cNvSpPr/>
            <p:nvPr/>
          </p:nvSpPr>
          <p:spPr>
            <a:xfrm rot="16200000">
              <a:off x="6852064" y="3610952"/>
              <a:ext cx="1779584" cy="207192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0655BB-0820-13F8-AC09-2CA543221986}"/>
                </a:ext>
              </a:extLst>
            </p:cNvPr>
            <p:cNvSpPr txBox="1"/>
            <p:nvPr/>
          </p:nvSpPr>
          <p:spPr>
            <a:xfrm>
              <a:off x="11060458" y="4296908"/>
              <a:ext cx="2019490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If ‘red’ checks will show cannot submit – if ‘green’ ok to submit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BAC9FF-7B51-5CAC-CEF1-869115794A7B}"/>
                </a:ext>
              </a:extLst>
            </p:cNvPr>
            <p:cNvSpPr txBox="1"/>
            <p:nvPr/>
          </p:nvSpPr>
          <p:spPr>
            <a:xfrm>
              <a:off x="10638234" y="2387701"/>
              <a:ext cx="2350386" cy="12464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Colour coded box will change from red to green if all required documents are marked as submitted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6EF4D-2624-B7EF-2DE6-14522C35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80" y="6102655"/>
            <a:ext cx="8704202" cy="229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EA98F4-393E-D1FC-4A80-A10FC6406580}"/>
              </a:ext>
            </a:extLst>
          </p:cNvPr>
          <p:cNvSpPr/>
          <p:nvPr/>
        </p:nvSpPr>
        <p:spPr>
          <a:xfrm>
            <a:off x="7131632" y="6102655"/>
            <a:ext cx="1306198" cy="229053"/>
          </a:xfrm>
          <a:prstGeom prst="rect">
            <a:avLst/>
          </a:prstGeom>
          <a:noFill/>
          <a:ln w="38100">
            <a:solidFill>
              <a:srgbClr val="E81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DF94D4-9BBB-7241-601E-0A8611D8EEDE}"/>
              </a:ext>
            </a:extLst>
          </p:cNvPr>
          <p:cNvSpPr/>
          <p:nvPr/>
        </p:nvSpPr>
        <p:spPr>
          <a:xfrm>
            <a:off x="6985527" y="4055952"/>
            <a:ext cx="863827" cy="851026"/>
          </a:xfrm>
          <a:prstGeom prst="rect">
            <a:avLst/>
          </a:prstGeom>
          <a:noFill/>
          <a:ln w="38100">
            <a:solidFill>
              <a:srgbClr val="E81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E5E2099-427A-1380-5726-BC46E06ACA4E}"/>
              </a:ext>
            </a:extLst>
          </p:cNvPr>
          <p:cNvSpPr/>
          <p:nvPr/>
        </p:nvSpPr>
        <p:spPr>
          <a:xfrm rot="10800000" flipV="1">
            <a:off x="3163560" y="1740645"/>
            <a:ext cx="1235458" cy="165864"/>
          </a:xfrm>
          <a:prstGeom prst="leftArrow">
            <a:avLst>
              <a:gd name="adj1" fmla="val 50000"/>
              <a:gd name="adj2" fmla="val 89286"/>
            </a:avLst>
          </a:prstGeom>
          <a:solidFill>
            <a:srgbClr val="E8155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E5B06B5-D350-8A52-A217-DB6E5C2B30A7}"/>
              </a:ext>
            </a:extLst>
          </p:cNvPr>
          <p:cNvSpPr/>
          <p:nvPr/>
        </p:nvSpPr>
        <p:spPr>
          <a:xfrm>
            <a:off x="9561086" y="5345995"/>
            <a:ext cx="613414" cy="158589"/>
          </a:xfrm>
          <a:prstGeom prst="leftArrow">
            <a:avLst>
              <a:gd name="adj1" fmla="val 50000"/>
              <a:gd name="adj2" fmla="val 89286"/>
            </a:avLst>
          </a:prstGeom>
          <a:solidFill>
            <a:srgbClr val="E8155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EAB78-3374-A28C-1EDB-34AACD3C2AFB}"/>
              </a:ext>
            </a:extLst>
          </p:cNvPr>
          <p:cNvSpPr txBox="1"/>
          <p:nvPr/>
        </p:nvSpPr>
        <p:spPr>
          <a:xfrm>
            <a:off x="10174500" y="4938795"/>
            <a:ext cx="167663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If ‘yellow’ checks will show cannot submit – if ‘green’ ok to submit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489B5-1ED2-98B5-2D18-D07411C566D6}"/>
              </a:ext>
            </a:extLst>
          </p:cNvPr>
          <p:cNvSpPr txBox="1"/>
          <p:nvPr/>
        </p:nvSpPr>
        <p:spPr>
          <a:xfrm>
            <a:off x="360877" y="5181250"/>
            <a:ext cx="167663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Select from the dropdown against the info box  Y-N/A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E87FE86-82A9-4503-6F28-05FF99231F20}"/>
              </a:ext>
            </a:extLst>
          </p:cNvPr>
          <p:cNvSpPr/>
          <p:nvPr/>
        </p:nvSpPr>
        <p:spPr>
          <a:xfrm rot="10800000">
            <a:off x="2077355" y="5446625"/>
            <a:ext cx="5022387" cy="154545"/>
          </a:xfrm>
          <a:prstGeom prst="leftArrow">
            <a:avLst>
              <a:gd name="adj1" fmla="val 50000"/>
              <a:gd name="adj2" fmla="val 89286"/>
            </a:avLst>
          </a:prstGeom>
          <a:solidFill>
            <a:srgbClr val="E8155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4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8950A7-567F-4C75-B513-31D70CCD7E48}"/>
              </a:ext>
            </a:extLst>
          </p:cNvPr>
          <p:cNvCxnSpPr>
            <a:cxnSpLocks/>
          </p:cNvCxnSpPr>
          <p:nvPr/>
        </p:nvCxnSpPr>
        <p:spPr>
          <a:xfrm flipV="1">
            <a:off x="-12072" y="6400800"/>
            <a:ext cx="12204072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868D5C-9EA5-4E6E-B159-4FE32407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E03C85-B992-A3D9-CAD1-F4AF42C1F5B4}"/>
              </a:ext>
            </a:extLst>
          </p:cNvPr>
          <p:cNvSpPr/>
          <p:nvPr/>
        </p:nvSpPr>
        <p:spPr>
          <a:xfrm>
            <a:off x="308841" y="2023670"/>
            <a:ext cx="11132357" cy="27913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70D96F-9765-1B8A-3851-E747B338B041}"/>
              </a:ext>
            </a:extLst>
          </p:cNvPr>
          <p:cNvGrpSpPr/>
          <p:nvPr/>
        </p:nvGrpSpPr>
        <p:grpSpPr>
          <a:xfrm>
            <a:off x="763674" y="2455762"/>
            <a:ext cx="11132357" cy="2791355"/>
            <a:chOff x="836883" y="432324"/>
            <a:chExt cx="4093501" cy="259937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1819916-5B97-6801-DC8F-381E161B68B6}"/>
                </a:ext>
              </a:extLst>
            </p:cNvPr>
            <p:cNvSpPr/>
            <p:nvPr/>
          </p:nvSpPr>
          <p:spPr>
            <a:xfrm>
              <a:off x="836883" y="432324"/>
              <a:ext cx="4093501" cy="2599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5">
              <a:extLst>
                <a:ext uri="{FF2B5EF4-FFF2-40B4-BE49-F238E27FC236}">
                  <a16:creationId xmlns:a16="http://schemas.microsoft.com/office/drawing/2014/main" id="{8E455D61-BA0E-B1D0-5226-5B4F909324AD}"/>
                </a:ext>
              </a:extLst>
            </p:cNvPr>
            <p:cNvSpPr txBox="1"/>
            <p:nvPr/>
          </p:nvSpPr>
          <p:spPr>
            <a:xfrm>
              <a:off x="913016" y="508457"/>
              <a:ext cx="3941234" cy="2447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Our appreciation 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Please accept the Society’s grateful appreciation for the dedication and hard work that each Treasurer puts into their service to the Society. </a:t>
              </a:r>
            </a:p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88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04" y="219922"/>
            <a:ext cx="8982270" cy="1099340"/>
          </a:xfrm>
          <a:noFill/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How to use this Treasurers Book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8950A7-567F-4C75-B513-31D70CCD7E48}"/>
              </a:ext>
            </a:extLst>
          </p:cNvPr>
          <p:cNvCxnSpPr>
            <a:cxnSpLocks/>
          </p:cNvCxnSpPr>
          <p:nvPr/>
        </p:nvCxnSpPr>
        <p:spPr>
          <a:xfrm>
            <a:off x="73891" y="6400800"/>
            <a:ext cx="12118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868D5C-9EA5-4E6E-B159-4FE32407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1319262"/>
            <a:ext cx="8011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149AFC58-CF8A-93FD-0A61-35FE81D71966}"/>
              </a:ext>
            </a:extLst>
          </p:cNvPr>
          <p:cNvSpPr txBox="1"/>
          <p:nvPr/>
        </p:nvSpPr>
        <p:spPr>
          <a:xfrm>
            <a:off x="6943098" y="2613335"/>
            <a:ext cx="4565418" cy="3648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78F1FA-20C9-94EE-3477-7B695DE7CE4E}"/>
              </a:ext>
            </a:extLst>
          </p:cNvPr>
          <p:cNvSpPr txBox="1"/>
          <p:nvPr/>
        </p:nvSpPr>
        <p:spPr>
          <a:xfrm>
            <a:off x="418282" y="3093169"/>
            <a:ext cx="11429326" cy="3394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303" tIns="159262" rIns="150303" bIns="159262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tried to make these worksheets do as much of the work for you as possible.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400" dirty="0"/>
              <a:t>The Conference Treasurer’s Returns, Account book (excel spreadsheet) is available for download in the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 &amp; Staff area </a:t>
            </a:r>
            <a:r>
              <a:rPr lang="en-GB" sz="2400" dirty="0"/>
              <a:t>of the SVP website, within the “Financial Returns” tab.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however means that there are a lot of linking cells and formulas. For people not familiar with accounts or excel, this can sometimes be a bit daunting. 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guidelines try to make the spreadsheets as easy to use as possible. When nothing goes wrong it should be fairly straightforward - once you have got the hang of it. 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something does go wrong and you just can't fix it, then please contact the Membership Finance Team and we will help you out.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0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52" y="2151496"/>
            <a:ext cx="3298278" cy="1099340"/>
          </a:xfrm>
          <a:noFill/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Resources and important documents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A42BE92-A365-4CBA-B83C-BC20CCB24994}"/>
              </a:ext>
            </a:extLst>
          </p:cNvPr>
          <p:cNvSpPr txBox="1">
            <a:spLocks/>
          </p:cNvSpPr>
          <p:nvPr/>
        </p:nvSpPr>
        <p:spPr>
          <a:xfrm>
            <a:off x="4041503" y="1363712"/>
            <a:ext cx="7889803" cy="471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find all relevant forms and important documentation on the “Finance forms” and “Financial Returns” page in the SVP Members Area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www.svp.org.uk/user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D3487-A271-4240-8F4E-5BE8A245F81C}"/>
              </a:ext>
            </a:extLst>
          </p:cNvPr>
          <p:cNvGrpSpPr/>
          <p:nvPr/>
        </p:nvGrpSpPr>
        <p:grpSpPr>
          <a:xfrm>
            <a:off x="4034363" y="2895477"/>
            <a:ext cx="7904085" cy="3488657"/>
            <a:chOff x="4034363" y="2701166"/>
            <a:chExt cx="7904085" cy="3488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D78E8D3-663D-4338-A2D9-FBC1B2570F5B}"/>
                </a:ext>
              </a:extLst>
            </p:cNvPr>
            <p:cNvGrpSpPr/>
            <p:nvPr/>
          </p:nvGrpSpPr>
          <p:grpSpPr>
            <a:xfrm>
              <a:off x="4034363" y="2701166"/>
              <a:ext cx="7904085" cy="3488657"/>
              <a:chOff x="4034363" y="2701166"/>
              <a:chExt cx="7904085" cy="348865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E3504D-4BA2-45E6-A5FB-B56BEB8F9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79616"/>
              <a:stretch/>
            </p:blipFill>
            <p:spPr>
              <a:xfrm>
                <a:off x="4034363" y="2701166"/>
                <a:ext cx="7904085" cy="109934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9B56DA1-129D-41D2-8A3F-DEDC4054B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8645" y="4062447"/>
                <a:ext cx="2320044" cy="212737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FF568F0-C626-4E69-9AA8-BB74B9BF4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9751"/>
              <a:stretch/>
            </p:blipFill>
            <p:spPr>
              <a:xfrm>
                <a:off x="6912868" y="3949238"/>
                <a:ext cx="3988013" cy="2124269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E01E43-7277-4B43-84E7-57294B182105}"/>
                </a:ext>
              </a:extLst>
            </p:cNvPr>
            <p:cNvSpPr/>
            <p:nvPr/>
          </p:nvSpPr>
          <p:spPr>
            <a:xfrm>
              <a:off x="9441951" y="2701166"/>
              <a:ext cx="955496" cy="3605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3F1DA-BD0E-45FC-978F-47E0DD5BAE0D}"/>
                </a:ext>
              </a:extLst>
            </p:cNvPr>
            <p:cNvSpPr/>
            <p:nvPr/>
          </p:nvSpPr>
          <p:spPr>
            <a:xfrm>
              <a:off x="4182207" y="5278268"/>
              <a:ext cx="1448031" cy="7952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FAA3506-F14E-41F1-8776-49B14F0401E6}"/>
                </a:ext>
              </a:extLst>
            </p:cNvPr>
            <p:cNvSpPr/>
            <p:nvPr/>
          </p:nvSpPr>
          <p:spPr>
            <a:xfrm>
              <a:off x="9755311" y="3131126"/>
              <a:ext cx="200346" cy="641048"/>
            </a:xfrm>
            <a:prstGeom prst="upArrow">
              <a:avLst>
                <a:gd name="adj1" fmla="val 50000"/>
                <a:gd name="adj2" fmla="val 95833"/>
              </a:avLst>
            </a:prstGeom>
            <a:solidFill>
              <a:srgbClr val="FFFFFF"/>
            </a:solidFill>
            <a:ln w="28575">
              <a:solidFill>
                <a:srgbClr val="1421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9E030232-31E7-4164-997F-5FD78DC497E1}"/>
                </a:ext>
              </a:extLst>
            </p:cNvPr>
            <p:cNvSpPr/>
            <p:nvPr/>
          </p:nvSpPr>
          <p:spPr>
            <a:xfrm rot="16200000">
              <a:off x="5926811" y="5355363"/>
              <a:ext cx="200346" cy="641048"/>
            </a:xfrm>
            <a:prstGeom prst="upArrow">
              <a:avLst>
                <a:gd name="adj1" fmla="val 50000"/>
                <a:gd name="adj2" fmla="val 95833"/>
              </a:avLst>
            </a:prstGeom>
            <a:solidFill>
              <a:srgbClr val="FFFFFF"/>
            </a:solidFill>
            <a:ln w="28575">
              <a:solidFill>
                <a:srgbClr val="1421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30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DE4D51-3137-4BCF-364A-804A797CD941}"/>
              </a:ext>
            </a:extLst>
          </p:cNvPr>
          <p:cNvSpPr/>
          <p:nvPr/>
        </p:nvSpPr>
        <p:spPr>
          <a:xfrm>
            <a:off x="0" y="0"/>
            <a:ext cx="3809677" cy="6858000"/>
          </a:xfrm>
          <a:prstGeom prst="rect">
            <a:avLst/>
          </a:prstGeom>
          <a:solidFill>
            <a:srgbClr val="C9E8FA"/>
          </a:solidFill>
          <a:ln>
            <a:solidFill>
              <a:srgbClr val="C9E8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6210D-E11F-4980-F7BC-1F8D8D0F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1C0C64-F5AD-17AF-55FF-DFD88497943C}"/>
              </a:ext>
            </a:extLst>
          </p:cNvPr>
          <p:cNvSpPr txBox="1">
            <a:spLocks/>
          </p:cNvSpPr>
          <p:nvPr/>
        </p:nvSpPr>
        <p:spPr>
          <a:xfrm>
            <a:off x="253552" y="2151496"/>
            <a:ext cx="3298278" cy="16839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42143"/>
                </a:solidFill>
                <a:effectLst/>
                <a:uLnTx/>
                <a:uFillTx/>
                <a:latin typeface="Poppins" panose="00000500000000000000" pitchFamily="50" charset="0"/>
                <a:ea typeface="+mj-ea"/>
                <a:cs typeface="Poppins" panose="00000500000000000000" pitchFamily="50" charset="0"/>
              </a:rPr>
              <a:t>Training &amp; helpful documents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766FAE-2CE0-36DC-E2C8-4F30F8B13411}"/>
              </a:ext>
            </a:extLst>
          </p:cNvPr>
          <p:cNvSpPr txBox="1">
            <a:spLocks/>
          </p:cNvSpPr>
          <p:nvPr/>
        </p:nvSpPr>
        <p:spPr>
          <a:xfrm>
            <a:off x="4224783" y="1073805"/>
            <a:ext cx="7671248" cy="471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instructor-led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Qubra Bibi (Membership Finance Manager) regularly delivers Conference Treasurer training over Zoom.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live training provides an overview of the Conference Treasurer role, keeping accurate records, completing the electronic workbook, and the spending of funds. You can view a copy of the presentation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can book their place through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SVP Knowledge Hub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SVP Finance team has also produced multiple resources to support Conference Treasurers.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Being a treasurer: what every SVP Treasurer needs to know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Finance Guidelines summary for all Treasurers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NatWest banking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everything SVP treasurers need to know about NatWest and Bankline</a:t>
            </a:r>
          </a:p>
        </p:txBody>
      </p:sp>
    </p:spTree>
    <p:extLst>
      <p:ext uri="{BB962C8B-B14F-4D97-AF65-F5344CB8AC3E}">
        <p14:creationId xmlns:p14="http://schemas.microsoft.com/office/powerpoint/2010/main" val="388388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85" y="2323207"/>
            <a:ext cx="3805382" cy="109934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sz="4800" b="1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Knowledge Hub and other training</a:t>
            </a:r>
            <a:endParaRPr lang="en-GB" sz="4800" dirty="0">
              <a:solidFill>
                <a:srgbClr val="142143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2B8AC-42A2-42C3-B587-9E404C03F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67" y="1430071"/>
            <a:ext cx="8136048" cy="380862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99B231A-C51A-4307-B7D0-B729772F5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6462" y="5461619"/>
            <a:ext cx="6580316" cy="56685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17AFE0"/>
                </a:solidFill>
                <a:hlinkClick r:id="rId6"/>
              </a:rPr>
              <a:t>https://membersknowledgehub.svp.org.uk</a:t>
            </a:r>
            <a:r>
              <a:rPr lang="en-US" sz="2800" dirty="0">
                <a:solidFill>
                  <a:srgbClr val="17AFE0"/>
                </a:solidFill>
              </a:rPr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ADD6A04-89E9-4A6A-936E-9771B1C46643}"/>
              </a:ext>
            </a:extLst>
          </p:cNvPr>
          <p:cNvSpPr txBox="1">
            <a:spLocks/>
          </p:cNvSpPr>
          <p:nvPr/>
        </p:nvSpPr>
        <p:spPr>
          <a:xfrm>
            <a:off x="125285" y="3629584"/>
            <a:ext cx="3426298" cy="2661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AF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 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AF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AF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AF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AF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questions? Email: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hlinkClick r:id="rId7" tooltip="mailto:knowledge@svp.org.uk"/>
              </a:rPr>
              <a:t>Knowledge@svp.org.uk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AF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9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302" y="2410691"/>
            <a:ext cx="8437142" cy="390698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Please contact the Membership </a:t>
            </a: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Finance Team at:</a:t>
            </a: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Email: 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2"/>
              </a:rPr>
              <a:t>quarterlyreturn@svp.org.uk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 </a:t>
            </a: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Tel: 01274 513045 (option 1)</a:t>
            </a: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Banking queries: 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3"/>
              </a:rPr>
              <a:t>banking@svp.org.uk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Gift Aid queries: 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4"/>
              </a:rPr>
              <a:t>giftaid@svp.org.uk</a:t>
            </a:r>
            <a:r>
              <a:rPr lang="en-GB" sz="2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endParaRPr lang="en-GB" sz="3600" dirty="0">
              <a:solidFill>
                <a:srgbClr val="142143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CC4559-35B2-48D1-9141-FC9CFD3FF7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6206" r="28542"/>
          <a:stretch/>
        </p:blipFill>
        <p:spPr>
          <a:xfrm>
            <a:off x="8979394" y="0"/>
            <a:ext cx="3212606" cy="34792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ADEC0-DB88-421F-AB28-00A3055C827D}"/>
              </a:ext>
            </a:extLst>
          </p:cNvPr>
          <p:cNvCxnSpPr>
            <a:cxnSpLocks/>
          </p:cNvCxnSpPr>
          <p:nvPr/>
        </p:nvCxnSpPr>
        <p:spPr>
          <a:xfrm>
            <a:off x="0" y="1491672"/>
            <a:ext cx="5098473" cy="0"/>
          </a:xfrm>
          <a:prstGeom prst="line">
            <a:avLst/>
          </a:prstGeom>
          <a:ln>
            <a:solidFill>
              <a:srgbClr val="142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1B5CBD-E96F-42E6-9198-41BBFB33D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4" y="230809"/>
            <a:ext cx="2406657" cy="10156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19F8C9-F60C-415D-B2EE-78CD72B90F54}"/>
              </a:ext>
            </a:extLst>
          </p:cNvPr>
          <p:cNvSpPr txBox="1">
            <a:spLocks/>
          </p:cNvSpPr>
          <p:nvPr/>
        </p:nvSpPr>
        <p:spPr>
          <a:xfrm>
            <a:off x="1348302" y="1239949"/>
            <a:ext cx="8437142" cy="999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42143"/>
                </a:solidFill>
                <a:effectLst/>
                <a:uLnTx/>
                <a:uFillTx/>
                <a:latin typeface="Poppins" panose="00000500000000000000" pitchFamily="50" charset="0"/>
                <a:ea typeface="+mj-ea"/>
                <a:cs typeface="Poppins" panose="00000500000000000000" pitchFamily="50" charset="0"/>
              </a:rPr>
              <a:t>Any questions?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142143"/>
              </a:solidFill>
              <a:effectLst/>
              <a:uLnTx/>
              <a:uFillTx/>
              <a:latin typeface="Poppins" panose="00000500000000000000" pitchFamily="50" charset="0"/>
              <a:ea typeface="+mj-ea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1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ADEC0-DB88-421F-AB28-00A3055C827D}"/>
              </a:ext>
            </a:extLst>
          </p:cNvPr>
          <p:cNvCxnSpPr>
            <a:cxnSpLocks/>
          </p:cNvCxnSpPr>
          <p:nvPr/>
        </p:nvCxnSpPr>
        <p:spPr>
          <a:xfrm>
            <a:off x="0" y="1491672"/>
            <a:ext cx="5098473" cy="0"/>
          </a:xfrm>
          <a:prstGeom prst="line">
            <a:avLst/>
          </a:prstGeom>
          <a:ln>
            <a:solidFill>
              <a:srgbClr val="142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1B5CBD-E96F-42E6-9198-41BBFB33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4" y="230809"/>
            <a:ext cx="2406657" cy="1015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E49F1-178E-4E08-804B-9C071B96506F}"/>
              </a:ext>
            </a:extLst>
          </p:cNvPr>
          <p:cNvSpPr txBox="1"/>
          <p:nvPr/>
        </p:nvSpPr>
        <p:spPr>
          <a:xfrm>
            <a:off x="1066800" y="2324100"/>
            <a:ext cx="1035050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Setting up this Treasurers Workbook for the first time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BAF2D-6510-BB46-C472-F2BB9C5F8A6A}"/>
              </a:ext>
            </a:extLst>
          </p:cNvPr>
          <p:cNvSpPr txBox="1"/>
          <p:nvPr/>
        </p:nvSpPr>
        <p:spPr>
          <a:xfrm>
            <a:off x="1066800" y="3870568"/>
            <a:ext cx="9266808" cy="208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 can download a template of the Treasurer’s workbook in the Members Area of the SVP 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42143"/>
              </a:solidFill>
              <a:effectLst/>
              <a:uLnTx/>
              <a:uFillTx/>
              <a:latin typeface="Poppins" panose="00000500000000000000" pitchFamily="50" charset="0"/>
              <a:ea typeface="+mn-ea"/>
              <a:cs typeface="Poppins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The first tab on the workbook titled ‘Guidance Notes’ has useful links to policies &amp; training guidance on completing the quarterly returns and gift aid claim form.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25" y="537247"/>
            <a:ext cx="9200314" cy="1015621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Setting up this Treasurers Workbook for the first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68D5C-9EA5-4E6E-B159-4FE32407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-9679" y="1486527"/>
            <a:ext cx="8011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149AFC58-CF8A-93FD-0A61-35FE81D71966}"/>
              </a:ext>
            </a:extLst>
          </p:cNvPr>
          <p:cNvSpPr txBox="1"/>
          <p:nvPr/>
        </p:nvSpPr>
        <p:spPr>
          <a:xfrm>
            <a:off x="932078" y="3745459"/>
            <a:ext cx="4886932" cy="12321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CCF1F1-25AE-2530-A771-7DF5F434EBAD}"/>
              </a:ext>
            </a:extLst>
          </p:cNvPr>
          <p:cNvGrpSpPr/>
          <p:nvPr/>
        </p:nvGrpSpPr>
        <p:grpSpPr>
          <a:xfrm>
            <a:off x="262827" y="2436678"/>
            <a:ext cx="3383911" cy="4275407"/>
            <a:chOff x="2219751" y="-12919"/>
            <a:chExt cx="7746492" cy="62701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262CF8-9B29-417B-5F07-C98D9A785C4C}"/>
                </a:ext>
              </a:extLst>
            </p:cNvPr>
            <p:cNvSpPr/>
            <p:nvPr/>
          </p:nvSpPr>
          <p:spPr>
            <a:xfrm>
              <a:off x="2219751" y="-12919"/>
              <a:ext cx="7746492" cy="62701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2ABDC8D-EDA7-88F6-FB0D-0306338613D4}"/>
                </a:ext>
              </a:extLst>
            </p:cNvPr>
            <p:cNvSpPr txBox="1"/>
            <p:nvPr/>
          </p:nvSpPr>
          <p:spPr>
            <a:xfrm>
              <a:off x="2219751" y="133842"/>
              <a:ext cx="7542982" cy="323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303" tIns="159262" rIns="150303" bIns="159262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66E0AF-ED79-C57C-75D4-56501750A5A2}"/>
              </a:ext>
            </a:extLst>
          </p:cNvPr>
          <p:cNvSpPr/>
          <p:nvPr/>
        </p:nvSpPr>
        <p:spPr>
          <a:xfrm>
            <a:off x="476834" y="1915678"/>
            <a:ext cx="2955895" cy="623113"/>
          </a:xfrm>
          <a:prstGeom prst="roundRect">
            <a:avLst>
              <a:gd name="adj" fmla="val 10000"/>
            </a:avLst>
          </a:prstGeom>
          <a:solidFill>
            <a:srgbClr val="142143"/>
          </a:solidFill>
          <a:ln>
            <a:solidFill>
              <a:srgbClr val="1421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Step 1: Enter information about your conference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8D65E-1B6E-1FF3-A6AA-CC5AB33839B9}"/>
              </a:ext>
            </a:extLst>
          </p:cNvPr>
          <p:cNvSpPr txBox="1"/>
          <p:nvPr/>
        </p:nvSpPr>
        <p:spPr>
          <a:xfrm>
            <a:off x="358747" y="2696684"/>
            <a:ext cx="31990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grey tab in the workbook titled “Info about conf”.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Filling out your information here automatically fills out the main conference details on your returns &amp; gift </a:t>
            </a:r>
            <a:r>
              <a:rPr lang="en-GB" dirty="0">
                <a:solidFill>
                  <a:prstClr val="black"/>
                </a:solidFill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id claim form.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Choosing your Central Council from the drop-down list provided will automatically calculate your Support Charge.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47AEA6-96C2-6613-36B1-6A7D2F0D1F8C}"/>
              </a:ext>
            </a:extLst>
          </p:cNvPr>
          <p:cNvGrpSpPr/>
          <p:nvPr/>
        </p:nvGrpSpPr>
        <p:grpSpPr>
          <a:xfrm>
            <a:off x="3742791" y="3745459"/>
            <a:ext cx="505533" cy="369341"/>
            <a:chOff x="4010577" y="779509"/>
            <a:chExt cx="375489" cy="439252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563B4ED5-38D3-3296-B78B-BF321BEAB510}"/>
                </a:ext>
              </a:extLst>
            </p:cNvPr>
            <p:cNvSpPr/>
            <p:nvPr/>
          </p:nvSpPr>
          <p:spPr>
            <a:xfrm>
              <a:off x="4010577" y="779509"/>
              <a:ext cx="375489" cy="43925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4214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F54807AF-25F2-3797-7C91-B3A0EAE32280}"/>
                </a:ext>
              </a:extLst>
            </p:cNvPr>
            <p:cNvSpPr txBox="1"/>
            <p:nvPr/>
          </p:nvSpPr>
          <p:spPr>
            <a:xfrm>
              <a:off x="4010577" y="867359"/>
              <a:ext cx="262842" cy="263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40F3C-8F4E-2837-A6EC-C1A5F8BF23E5}"/>
              </a:ext>
            </a:extLst>
          </p:cNvPr>
          <p:cNvGrpSpPr/>
          <p:nvPr/>
        </p:nvGrpSpPr>
        <p:grpSpPr>
          <a:xfrm>
            <a:off x="4289621" y="2421397"/>
            <a:ext cx="3631447" cy="4271314"/>
            <a:chOff x="2219751" y="-12919"/>
            <a:chExt cx="7746492" cy="6851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F1A962-FAF0-69C7-9E89-1E1244C0F0BD}"/>
                </a:ext>
              </a:extLst>
            </p:cNvPr>
            <p:cNvSpPr/>
            <p:nvPr/>
          </p:nvSpPr>
          <p:spPr>
            <a:xfrm>
              <a:off x="2219751" y="-12919"/>
              <a:ext cx="7746492" cy="68513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ED1177-9219-1EAB-92E4-81A49280DFFF}"/>
                </a:ext>
              </a:extLst>
            </p:cNvPr>
            <p:cNvSpPr txBox="1"/>
            <p:nvPr/>
          </p:nvSpPr>
          <p:spPr>
            <a:xfrm>
              <a:off x="2219751" y="133842"/>
              <a:ext cx="7542982" cy="323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303" tIns="159262" rIns="150303" bIns="159262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E404A7-47AB-FE2F-608C-E1F72C0D0D03}"/>
              </a:ext>
            </a:extLst>
          </p:cNvPr>
          <p:cNvSpPr/>
          <p:nvPr/>
        </p:nvSpPr>
        <p:spPr>
          <a:xfrm>
            <a:off x="4579695" y="1896303"/>
            <a:ext cx="2955895" cy="623113"/>
          </a:xfrm>
          <a:prstGeom prst="roundRect">
            <a:avLst>
              <a:gd name="adj" fmla="val 10000"/>
            </a:avLst>
          </a:prstGeom>
          <a:solidFill>
            <a:srgbClr val="142143"/>
          </a:solidFill>
          <a:ln>
            <a:solidFill>
              <a:srgbClr val="1421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Step 2: Enter the opening balances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F823E-5CB6-C58F-C66A-ED377C6E0AA9}"/>
              </a:ext>
            </a:extLst>
          </p:cNvPr>
          <p:cNvSpPr txBox="1"/>
          <p:nvPr/>
        </p:nvSpPr>
        <p:spPr>
          <a:xfrm>
            <a:off x="4386192" y="2519416"/>
            <a:ext cx="3453121" cy="437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the opening balances of your bank account and petty cash, If you're starting to use this book mid-year then enter the brought forward from the relevant quarter.</a:t>
            </a:r>
          </a:p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split out your NatWest central account from your petty cash. This is to help you ensure that all transactions (including cash transactions are recorded) and make the reconciliation easier.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opening balance entered on 'Info about Conf' should be the same as your 'cleared' </a:t>
            </a:r>
            <a:r>
              <a:rPr lang="en-GB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bank balance &amp; cash held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83AF8-6C29-8C9D-9A49-EA2D5BEF7778}"/>
              </a:ext>
            </a:extLst>
          </p:cNvPr>
          <p:cNvGrpSpPr/>
          <p:nvPr/>
        </p:nvGrpSpPr>
        <p:grpSpPr>
          <a:xfrm>
            <a:off x="8545262" y="2446406"/>
            <a:ext cx="3383911" cy="4275407"/>
            <a:chOff x="2219751" y="-12919"/>
            <a:chExt cx="7746492" cy="6270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B96BB-9B3F-E3A2-A651-37081CB5DAC1}"/>
                </a:ext>
              </a:extLst>
            </p:cNvPr>
            <p:cNvSpPr/>
            <p:nvPr/>
          </p:nvSpPr>
          <p:spPr>
            <a:xfrm>
              <a:off x="2219751" y="-12919"/>
              <a:ext cx="7746492" cy="62701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B78342-9A2B-008B-D3FB-6C70D1B3ED95}"/>
                </a:ext>
              </a:extLst>
            </p:cNvPr>
            <p:cNvSpPr txBox="1"/>
            <p:nvPr/>
          </p:nvSpPr>
          <p:spPr>
            <a:xfrm>
              <a:off x="2219751" y="133842"/>
              <a:ext cx="7542982" cy="323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303" tIns="159262" rIns="150303" bIns="159262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8654D1-97F2-5417-3502-83BC7AE57DE0}"/>
              </a:ext>
            </a:extLst>
          </p:cNvPr>
          <p:cNvSpPr txBox="1"/>
          <p:nvPr/>
        </p:nvSpPr>
        <p:spPr>
          <a:xfrm>
            <a:off x="8730081" y="2778872"/>
            <a:ext cx="3199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 fields with a yellow box need to be completed prior to submitting the return.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Treasurer contact details and President name.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details will automatically populate on the returns.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089F11-195D-8393-70AB-02795ADF6288}"/>
              </a:ext>
            </a:extLst>
          </p:cNvPr>
          <p:cNvSpPr/>
          <p:nvPr/>
        </p:nvSpPr>
        <p:spPr>
          <a:xfrm>
            <a:off x="8738680" y="1896303"/>
            <a:ext cx="2955895" cy="623113"/>
          </a:xfrm>
          <a:prstGeom prst="roundRect">
            <a:avLst>
              <a:gd name="adj" fmla="val 10000"/>
            </a:avLst>
          </a:prstGeom>
          <a:solidFill>
            <a:srgbClr val="142143"/>
          </a:solidFill>
          <a:ln>
            <a:solidFill>
              <a:srgbClr val="1421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Step 3: Enter contact details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EF7266-663A-A709-05C3-A58FFADA1A8D}"/>
              </a:ext>
            </a:extLst>
          </p:cNvPr>
          <p:cNvGrpSpPr/>
          <p:nvPr/>
        </p:nvGrpSpPr>
        <p:grpSpPr>
          <a:xfrm>
            <a:off x="7983864" y="3745459"/>
            <a:ext cx="505533" cy="369341"/>
            <a:chOff x="4010577" y="779509"/>
            <a:chExt cx="375489" cy="439252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0706F80-C463-C526-0004-AB350AAE6737}"/>
                </a:ext>
              </a:extLst>
            </p:cNvPr>
            <p:cNvSpPr/>
            <p:nvPr/>
          </p:nvSpPr>
          <p:spPr>
            <a:xfrm>
              <a:off x="4010577" y="779509"/>
              <a:ext cx="375489" cy="43925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4214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Arrow: Right 4">
              <a:extLst>
                <a:ext uri="{FF2B5EF4-FFF2-40B4-BE49-F238E27FC236}">
                  <a16:creationId xmlns:a16="http://schemas.microsoft.com/office/drawing/2014/main" id="{3C9A8DA8-3F1E-00CF-B154-DA0F01ACE523}"/>
                </a:ext>
              </a:extLst>
            </p:cNvPr>
            <p:cNvSpPr txBox="1"/>
            <p:nvPr/>
          </p:nvSpPr>
          <p:spPr>
            <a:xfrm>
              <a:off x="4010577" y="867359"/>
              <a:ext cx="262842" cy="263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4944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ADEC0-DB88-421F-AB28-00A3055C827D}"/>
              </a:ext>
            </a:extLst>
          </p:cNvPr>
          <p:cNvCxnSpPr>
            <a:cxnSpLocks/>
          </p:cNvCxnSpPr>
          <p:nvPr/>
        </p:nvCxnSpPr>
        <p:spPr>
          <a:xfrm>
            <a:off x="0" y="1491672"/>
            <a:ext cx="5098473" cy="0"/>
          </a:xfrm>
          <a:prstGeom prst="line">
            <a:avLst/>
          </a:prstGeom>
          <a:ln>
            <a:solidFill>
              <a:srgbClr val="142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1B5CBD-E96F-42E6-9198-41BBFB33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4" y="230809"/>
            <a:ext cx="2406657" cy="1015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E49F1-178E-4E08-804B-9C071B96506F}"/>
              </a:ext>
            </a:extLst>
          </p:cNvPr>
          <p:cNvSpPr txBox="1"/>
          <p:nvPr/>
        </p:nvSpPr>
        <p:spPr>
          <a:xfrm>
            <a:off x="1066800" y="2324100"/>
            <a:ext cx="1035050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421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Completing the Treasurers Workbook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3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191526"/>
            <a:ext cx="7504011" cy="109934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Conference Treasurers Returns, Account book &amp; Gift Aid Claim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68D5C-9EA5-4E6E-B159-4FE32407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74" y="191526"/>
            <a:ext cx="2406657" cy="10156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1415644"/>
            <a:ext cx="6762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AC35E9-1FC4-91BC-7F01-E051B970C531}"/>
              </a:ext>
            </a:extLst>
          </p:cNvPr>
          <p:cNvSpPr txBox="1"/>
          <p:nvPr/>
        </p:nvSpPr>
        <p:spPr>
          <a:xfrm>
            <a:off x="495299" y="1800225"/>
            <a:ext cx="1142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Conference Treasurer’s Returns, Account book (excel spreadsheet) is available for download in the </a:t>
            </a:r>
            <a:r>
              <a:rPr lang="en-GB" dirty="0">
                <a:hlinkClick r:id="rId4"/>
              </a:rPr>
              <a:t>Members &amp; Staff area </a:t>
            </a:r>
            <a:r>
              <a:rPr lang="en-GB" dirty="0"/>
              <a:t>of the SVP website, within the “Financial Returns” tab.</a:t>
            </a:r>
          </a:p>
          <a:p>
            <a:endParaRPr lang="en-GB" dirty="0"/>
          </a:p>
          <a:p>
            <a:r>
              <a:rPr lang="en-GB" dirty="0"/>
              <a:t>This book is split into the following excel sheets: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how-to-guide will cover each tab/sheet.</a:t>
            </a:r>
          </a:p>
          <a:p>
            <a:endParaRPr lang="en-GB" dirty="0"/>
          </a:p>
          <a:p>
            <a:r>
              <a:rPr lang="en-GB" dirty="0"/>
              <a:t>*Training notes/Policies are in Pink tabs to the back of the workbook and can also be selected by the links in the first tab ‘Guidance notes’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C1AE6-10F8-442F-6C13-6C5DE14FA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68034"/>
              </p:ext>
            </p:extLst>
          </p:nvPr>
        </p:nvGraphicFramePr>
        <p:xfrm>
          <a:off x="76065" y="3312268"/>
          <a:ext cx="12039870" cy="1211093"/>
        </p:xfrm>
        <a:graphic>
          <a:graphicData uri="http://schemas.openxmlformats.org/drawingml/2006/table">
            <a:tbl>
              <a:tblPr/>
              <a:tblGrid>
                <a:gridCol w="626157">
                  <a:extLst>
                    <a:ext uri="{9D8B030D-6E8A-4147-A177-3AD203B41FA5}">
                      <a16:colId xmlns:a16="http://schemas.microsoft.com/office/drawing/2014/main" val="1605692620"/>
                    </a:ext>
                  </a:extLst>
                </a:gridCol>
                <a:gridCol w="506220">
                  <a:extLst>
                    <a:ext uri="{9D8B030D-6E8A-4147-A177-3AD203B41FA5}">
                      <a16:colId xmlns:a16="http://schemas.microsoft.com/office/drawing/2014/main" val="2518398430"/>
                    </a:ext>
                  </a:extLst>
                </a:gridCol>
                <a:gridCol w="361277">
                  <a:extLst>
                    <a:ext uri="{9D8B030D-6E8A-4147-A177-3AD203B41FA5}">
                      <a16:colId xmlns:a16="http://schemas.microsoft.com/office/drawing/2014/main" val="1364701718"/>
                    </a:ext>
                  </a:extLst>
                </a:gridCol>
                <a:gridCol w="464002">
                  <a:extLst>
                    <a:ext uri="{9D8B030D-6E8A-4147-A177-3AD203B41FA5}">
                      <a16:colId xmlns:a16="http://schemas.microsoft.com/office/drawing/2014/main" val="2641540692"/>
                    </a:ext>
                  </a:extLst>
                </a:gridCol>
                <a:gridCol w="581170">
                  <a:extLst>
                    <a:ext uri="{9D8B030D-6E8A-4147-A177-3AD203B41FA5}">
                      <a16:colId xmlns:a16="http://schemas.microsoft.com/office/drawing/2014/main" val="1288690869"/>
                    </a:ext>
                  </a:extLst>
                </a:gridCol>
                <a:gridCol w="669424">
                  <a:extLst>
                    <a:ext uri="{9D8B030D-6E8A-4147-A177-3AD203B41FA5}">
                      <a16:colId xmlns:a16="http://schemas.microsoft.com/office/drawing/2014/main" val="1934651208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1136599790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3628335789"/>
                    </a:ext>
                  </a:extLst>
                </a:gridCol>
                <a:gridCol w="559644">
                  <a:extLst>
                    <a:ext uri="{9D8B030D-6E8A-4147-A177-3AD203B41FA5}">
                      <a16:colId xmlns:a16="http://schemas.microsoft.com/office/drawing/2014/main" val="4072805985"/>
                    </a:ext>
                  </a:extLst>
                </a:gridCol>
                <a:gridCol w="669424">
                  <a:extLst>
                    <a:ext uri="{9D8B030D-6E8A-4147-A177-3AD203B41FA5}">
                      <a16:colId xmlns:a16="http://schemas.microsoft.com/office/drawing/2014/main" val="1138594234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316326737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3868220787"/>
                    </a:ext>
                  </a:extLst>
                </a:gridCol>
                <a:gridCol w="570407">
                  <a:extLst>
                    <a:ext uri="{9D8B030D-6E8A-4147-A177-3AD203B41FA5}">
                      <a16:colId xmlns:a16="http://schemas.microsoft.com/office/drawing/2014/main" val="3755768505"/>
                    </a:ext>
                  </a:extLst>
                </a:gridCol>
                <a:gridCol w="669424">
                  <a:extLst>
                    <a:ext uri="{9D8B030D-6E8A-4147-A177-3AD203B41FA5}">
                      <a16:colId xmlns:a16="http://schemas.microsoft.com/office/drawing/2014/main" val="2079647383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1668211551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4234117793"/>
                    </a:ext>
                  </a:extLst>
                </a:gridCol>
                <a:gridCol w="570407">
                  <a:extLst>
                    <a:ext uri="{9D8B030D-6E8A-4147-A177-3AD203B41FA5}">
                      <a16:colId xmlns:a16="http://schemas.microsoft.com/office/drawing/2014/main" val="167587167"/>
                    </a:ext>
                  </a:extLst>
                </a:gridCol>
                <a:gridCol w="669424">
                  <a:extLst>
                    <a:ext uri="{9D8B030D-6E8A-4147-A177-3AD203B41FA5}">
                      <a16:colId xmlns:a16="http://schemas.microsoft.com/office/drawing/2014/main" val="4252056060"/>
                    </a:ext>
                  </a:extLst>
                </a:gridCol>
                <a:gridCol w="516594">
                  <a:extLst>
                    <a:ext uri="{9D8B030D-6E8A-4147-A177-3AD203B41FA5}">
                      <a16:colId xmlns:a16="http://schemas.microsoft.com/office/drawing/2014/main" val="2048666646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1986170063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865731806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1727987684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499872144"/>
                    </a:ext>
                  </a:extLst>
                </a:gridCol>
              </a:tblGrid>
              <a:tr h="4859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b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7328"/>
                  </a:ext>
                </a:extLst>
              </a:tr>
              <a:tr h="7251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Guidance Notes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 about Conf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Petty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 Aid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 Aid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 Aid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Restricted</a:t>
                      </a:r>
                      <a:b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Gift Aid</a:t>
                      </a:r>
                      <a:b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  <a:b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</a:p>
                  </a:txBody>
                  <a:tcPr marL="5941" marR="5941" marT="5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  <a:b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41" marR="5941" marT="59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513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9ECFA92-705E-865E-C6A5-44986EC2A9C6}"/>
              </a:ext>
            </a:extLst>
          </p:cNvPr>
          <p:cNvSpPr/>
          <p:nvPr/>
        </p:nvSpPr>
        <p:spPr>
          <a:xfrm>
            <a:off x="63374" y="3293125"/>
            <a:ext cx="12059216" cy="12493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7B99DA5-F9EB-81E4-8649-CF550500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6" y="1281000"/>
            <a:ext cx="11066499" cy="458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7504011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“Info about Conf”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813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A496A2-1B52-8E6F-A8C1-4BDBB773ADAF}"/>
              </a:ext>
            </a:extLst>
          </p:cNvPr>
          <p:cNvSpPr txBox="1"/>
          <p:nvPr/>
        </p:nvSpPr>
        <p:spPr>
          <a:xfrm>
            <a:off x="2361890" y="6460074"/>
            <a:ext cx="300144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Relevant excel sheet is highlighted in a red box.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405E5B-B474-5C39-7A51-B8CA9D07897F}"/>
              </a:ext>
            </a:extLst>
          </p:cNvPr>
          <p:cNvCxnSpPr>
            <a:cxnSpLocks/>
          </p:cNvCxnSpPr>
          <p:nvPr/>
        </p:nvCxnSpPr>
        <p:spPr>
          <a:xfrm>
            <a:off x="2361890" y="6151309"/>
            <a:ext cx="181554" cy="279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89CB9B42-FEE9-899A-19DB-903E4156437A}"/>
              </a:ext>
            </a:extLst>
          </p:cNvPr>
          <p:cNvSpPr/>
          <p:nvPr/>
        </p:nvSpPr>
        <p:spPr>
          <a:xfrm rot="5400000">
            <a:off x="7377947" y="1916286"/>
            <a:ext cx="170767" cy="67901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55CA2A-F70C-C1D3-39EE-9CEC8AF36E7A}"/>
              </a:ext>
            </a:extLst>
          </p:cNvPr>
          <p:cNvSpPr/>
          <p:nvPr/>
        </p:nvSpPr>
        <p:spPr>
          <a:xfrm rot="5400000">
            <a:off x="7266808" y="2598306"/>
            <a:ext cx="170767" cy="67901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8A0375A-50B3-A4B1-2304-482D32F859B7}"/>
              </a:ext>
            </a:extLst>
          </p:cNvPr>
          <p:cNvSpPr/>
          <p:nvPr/>
        </p:nvSpPr>
        <p:spPr>
          <a:xfrm rot="7981225">
            <a:off x="7233771" y="3610278"/>
            <a:ext cx="170767" cy="679010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EF38E56-61B9-437E-A36D-1D5401794665}"/>
              </a:ext>
            </a:extLst>
          </p:cNvPr>
          <p:cNvSpPr/>
          <p:nvPr/>
        </p:nvSpPr>
        <p:spPr>
          <a:xfrm rot="5400000">
            <a:off x="7377947" y="4677418"/>
            <a:ext cx="170767" cy="679010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75445E-15E7-28E8-31E0-597912110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07" y="5878811"/>
            <a:ext cx="11066498" cy="2794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507EEE7-F27A-7E3D-798A-FA3E2C00FBAB}"/>
              </a:ext>
            </a:extLst>
          </p:cNvPr>
          <p:cNvSpPr/>
          <p:nvPr/>
        </p:nvSpPr>
        <p:spPr>
          <a:xfrm>
            <a:off x="1941146" y="5842549"/>
            <a:ext cx="1023042" cy="2794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175F9B-A113-CE0E-7057-0F806AF3B422}"/>
              </a:ext>
            </a:extLst>
          </p:cNvPr>
          <p:cNvSpPr txBox="1"/>
          <p:nvPr/>
        </p:nvSpPr>
        <p:spPr>
          <a:xfrm>
            <a:off x="7802836" y="2070723"/>
            <a:ext cx="2614563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Enter your Conference details.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8051F0-94E2-3AC6-F5E7-E1C14FCB3624}"/>
              </a:ext>
            </a:extLst>
          </p:cNvPr>
          <p:cNvSpPr txBox="1"/>
          <p:nvPr/>
        </p:nvSpPr>
        <p:spPr>
          <a:xfrm>
            <a:off x="7691697" y="2642984"/>
            <a:ext cx="345728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Choose your CC from the drop-down.  This will determine your % of tithes.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06B58-545F-4B22-05B7-43A4095019C7}"/>
              </a:ext>
            </a:extLst>
          </p:cNvPr>
          <p:cNvSpPr txBox="1"/>
          <p:nvPr/>
        </p:nvSpPr>
        <p:spPr>
          <a:xfrm>
            <a:off x="7551945" y="4047126"/>
            <a:ext cx="345728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When starting a new workbook enter the brought forward balance.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1A777A-19F0-99C3-C608-993EEB426498}"/>
              </a:ext>
            </a:extLst>
          </p:cNvPr>
          <p:cNvSpPr txBox="1"/>
          <p:nvPr/>
        </p:nvSpPr>
        <p:spPr>
          <a:xfrm>
            <a:off x="7802836" y="4873627"/>
            <a:ext cx="3142804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Please complete all boxes with your treasure’s details.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F10D53-214E-529A-09DA-3CCAE319B469}"/>
              </a:ext>
            </a:extLst>
          </p:cNvPr>
          <p:cNvSpPr/>
          <p:nvPr/>
        </p:nvSpPr>
        <p:spPr>
          <a:xfrm>
            <a:off x="313706" y="1281000"/>
            <a:ext cx="11066499" cy="48703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8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7504011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“Petty cash record”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6353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E7C55-0B41-D5EF-C82D-44E8EE11BA41}"/>
              </a:ext>
            </a:extLst>
          </p:cNvPr>
          <p:cNvGrpSpPr/>
          <p:nvPr/>
        </p:nvGrpSpPr>
        <p:grpSpPr>
          <a:xfrm>
            <a:off x="91613" y="1503375"/>
            <a:ext cx="11963884" cy="4541662"/>
            <a:chOff x="91613" y="1503375"/>
            <a:chExt cx="11963884" cy="45416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5C1F8E-3F6A-EDDF-73E6-B2B001A24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307" r="34400" b="15304"/>
            <a:stretch/>
          </p:blipFill>
          <p:spPr>
            <a:xfrm>
              <a:off x="1782031" y="1503375"/>
              <a:ext cx="8627938" cy="454166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6ACC89-C622-55F8-3838-6F99F457609C}"/>
                </a:ext>
              </a:extLst>
            </p:cNvPr>
            <p:cNvSpPr txBox="1"/>
            <p:nvPr/>
          </p:nvSpPr>
          <p:spPr>
            <a:xfrm>
              <a:off x="91613" y="2629645"/>
              <a:ext cx="1211578" cy="553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Enter start of quarter date.</a:t>
              </a:r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D08FF963-2DE9-940C-A3A7-B26B3F75E2A3}"/>
                </a:ext>
              </a:extLst>
            </p:cNvPr>
            <p:cNvSpPr/>
            <p:nvPr/>
          </p:nvSpPr>
          <p:spPr>
            <a:xfrm rot="10800000">
              <a:off x="1358680" y="2731834"/>
              <a:ext cx="432061" cy="138299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9B18B9-C706-AC24-696E-55A34E9278CF}"/>
                </a:ext>
              </a:extLst>
            </p:cNvPr>
            <p:cNvSpPr txBox="1"/>
            <p:nvPr/>
          </p:nvSpPr>
          <p:spPr>
            <a:xfrm>
              <a:off x="10036007" y="2523746"/>
              <a:ext cx="2019490" cy="5539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Enter bought forward cash as the balance.</a:t>
              </a:r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1AF3318D-8275-198B-566E-4D4B72F8089B}"/>
                </a:ext>
              </a:extLst>
            </p:cNvPr>
            <p:cNvSpPr/>
            <p:nvPr/>
          </p:nvSpPr>
          <p:spPr>
            <a:xfrm>
              <a:off x="9466188" y="2731834"/>
              <a:ext cx="506452" cy="174810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A48553-4EEC-A000-9E62-305012280B51}"/>
                </a:ext>
              </a:extLst>
            </p:cNvPr>
            <p:cNvSpPr txBox="1"/>
            <p:nvPr/>
          </p:nvSpPr>
          <p:spPr>
            <a:xfrm>
              <a:off x="136503" y="3582060"/>
              <a:ext cx="1892321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Enter description of cash income and/or expenditure. 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3B8402EE-E0ED-FAFA-4ADD-C1902A819409}"/>
                </a:ext>
              </a:extLst>
            </p:cNvPr>
            <p:cNvSpPr/>
            <p:nvPr/>
          </p:nvSpPr>
          <p:spPr>
            <a:xfrm rot="9125915" flipV="1">
              <a:off x="1943538" y="3261499"/>
              <a:ext cx="1488101" cy="165864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BAC9FF-7B51-5CAC-CEF1-869115794A7B}"/>
                </a:ext>
              </a:extLst>
            </p:cNvPr>
            <p:cNvSpPr txBox="1"/>
            <p:nvPr/>
          </p:nvSpPr>
          <p:spPr>
            <a:xfrm>
              <a:off x="10036007" y="3357262"/>
              <a:ext cx="2019490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As cash ‘income’ and ‘expense’ is entered in each cell, the balance column will calculate the cash balance automatically.</a:t>
              </a:r>
            </a:p>
          </p:txBody>
        </p:sp>
        <p:sp>
          <p:nvSpPr>
            <p:cNvPr id="32" name="Arrow: Left 31">
              <a:extLst>
                <a:ext uri="{FF2B5EF4-FFF2-40B4-BE49-F238E27FC236}">
                  <a16:creationId xmlns:a16="http://schemas.microsoft.com/office/drawing/2014/main" id="{DD71FC6C-8ADA-8D95-E15B-8BE909167339}"/>
                </a:ext>
              </a:extLst>
            </p:cNvPr>
            <p:cNvSpPr/>
            <p:nvPr/>
          </p:nvSpPr>
          <p:spPr>
            <a:xfrm>
              <a:off x="9370938" y="3448710"/>
              <a:ext cx="601702" cy="174810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0655BB-0820-13F8-AC09-2CA543221986}"/>
                </a:ext>
              </a:extLst>
            </p:cNvPr>
            <p:cNvSpPr txBox="1"/>
            <p:nvPr/>
          </p:nvSpPr>
          <p:spPr>
            <a:xfrm>
              <a:off x="10036007" y="4903438"/>
              <a:ext cx="2019490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Running balance should agree with physical cash held.</a:t>
              </a:r>
            </a:p>
          </p:txBody>
        </p:sp>
        <p:sp>
          <p:nvSpPr>
            <p:cNvPr id="34" name="Arrow: Left 33">
              <a:extLst>
                <a:ext uri="{FF2B5EF4-FFF2-40B4-BE49-F238E27FC236}">
                  <a16:creationId xmlns:a16="http://schemas.microsoft.com/office/drawing/2014/main" id="{FF5293B5-A742-6A21-356D-60412C9DB187}"/>
                </a:ext>
              </a:extLst>
            </p:cNvPr>
            <p:cNvSpPr/>
            <p:nvPr/>
          </p:nvSpPr>
          <p:spPr>
            <a:xfrm>
              <a:off x="9434305" y="5023079"/>
              <a:ext cx="601702" cy="174810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6FCBCC-E10A-3D66-D408-14B73FC15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41" y="6050978"/>
            <a:ext cx="8682596" cy="274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EA98F4-393E-D1FC-4A80-A10FC6406580}"/>
              </a:ext>
            </a:extLst>
          </p:cNvPr>
          <p:cNvSpPr/>
          <p:nvPr/>
        </p:nvSpPr>
        <p:spPr>
          <a:xfrm>
            <a:off x="4010685" y="6045037"/>
            <a:ext cx="1013988" cy="256175"/>
          </a:xfrm>
          <a:prstGeom prst="rect">
            <a:avLst/>
          </a:prstGeom>
          <a:noFill/>
          <a:ln w="57150">
            <a:solidFill>
              <a:srgbClr val="E81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0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8B7EFC-43A6-69C4-ACF5-E1E03F9E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81" y="6380540"/>
            <a:ext cx="8705851" cy="225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37335-3284-5FAC-342F-A61F30F79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735" y="1422747"/>
            <a:ext cx="8740745" cy="4957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272F-8E9F-4EC1-B1EC-265A216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15" y="-236350"/>
            <a:ext cx="9199885" cy="109934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1421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to: “Quarterly return” (rows 1 – 31)</a:t>
            </a:r>
            <a:endParaRPr lang="en-GB" sz="4400" dirty="0">
              <a:solidFill>
                <a:srgbClr val="1421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F6637-A828-477B-B0BB-F1E14BE00D2F}"/>
              </a:ext>
            </a:extLst>
          </p:cNvPr>
          <p:cNvCxnSpPr>
            <a:cxnSpLocks/>
          </p:cNvCxnSpPr>
          <p:nvPr/>
        </p:nvCxnSpPr>
        <p:spPr>
          <a:xfrm>
            <a:off x="0" y="987768"/>
            <a:ext cx="8753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92B8C5-DF31-F4A2-B809-610065E3656A}"/>
              </a:ext>
            </a:extLst>
          </p:cNvPr>
          <p:cNvGrpSpPr/>
          <p:nvPr/>
        </p:nvGrpSpPr>
        <p:grpSpPr>
          <a:xfrm>
            <a:off x="269230" y="1202500"/>
            <a:ext cx="11937791" cy="5095267"/>
            <a:chOff x="134615" y="564719"/>
            <a:chExt cx="11937791" cy="50952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F0473B-7BDB-3BD3-5820-C69D0BE47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944" r="28594" b="69659"/>
            <a:stretch/>
          </p:blipFill>
          <p:spPr>
            <a:xfrm>
              <a:off x="1508120" y="564719"/>
              <a:ext cx="8705850" cy="23297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60A082-C203-A3F4-7286-9C6F3718453F}"/>
                </a:ext>
              </a:extLst>
            </p:cNvPr>
            <p:cNvSpPr txBox="1"/>
            <p:nvPr/>
          </p:nvSpPr>
          <p:spPr>
            <a:xfrm>
              <a:off x="134615" y="2015681"/>
              <a:ext cx="1911526" cy="12464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Balance bought forward, entered in the “Info about conf” tab, is automatically copied over.</a:t>
              </a:r>
            </a:p>
          </p:txBody>
        </p:sp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6752F5A2-BFEB-3F4D-A967-0A780DDD4C3A}"/>
                </a:ext>
              </a:extLst>
            </p:cNvPr>
            <p:cNvSpPr/>
            <p:nvPr/>
          </p:nvSpPr>
          <p:spPr>
            <a:xfrm rot="10800000">
              <a:off x="1928537" y="2486792"/>
              <a:ext cx="708452" cy="152136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877B54-BD3E-5FAF-3265-15158FBCBCB2}"/>
                </a:ext>
              </a:extLst>
            </p:cNvPr>
            <p:cNvSpPr txBox="1"/>
            <p:nvPr/>
          </p:nvSpPr>
          <p:spPr>
            <a:xfrm>
              <a:off x="10072895" y="1137205"/>
              <a:ext cx="1911526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Treasurer &amp; President info will automatically appear.</a:t>
              </a:r>
            </a:p>
          </p:txBody>
        </p:sp>
        <p:sp>
          <p:nvSpPr>
            <p:cNvPr id="39" name="Arrow: Left 38">
              <a:extLst>
                <a:ext uri="{FF2B5EF4-FFF2-40B4-BE49-F238E27FC236}">
                  <a16:creationId xmlns:a16="http://schemas.microsoft.com/office/drawing/2014/main" id="{A9422069-67A0-BE85-1493-18BB3209DA34}"/>
                </a:ext>
              </a:extLst>
            </p:cNvPr>
            <p:cNvSpPr/>
            <p:nvPr/>
          </p:nvSpPr>
          <p:spPr>
            <a:xfrm>
              <a:off x="9640834" y="1431387"/>
              <a:ext cx="432061" cy="138299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row: Left 39">
              <a:extLst>
                <a:ext uri="{FF2B5EF4-FFF2-40B4-BE49-F238E27FC236}">
                  <a16:creationId xmlns:a16="http://schemas.microsoft.com/office/drawing/2014/main" id="{560BBD65-9353-B6B1-0DF5-B87ABE64BC2E}"/>
                </a:ext>
              </a:extLst>
            </p:cNvPr>
            <p:cNvSpPr/>
            <p:nvPr/>
          </p:nvSpPr>
          <p:spPr>
            <a:xfrm>
              <a:off x="9437572" y="3062778"/>
              <a:ext cx="581897" cy="138299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75664F-1465-AE73-65CB-65D60766AA98}"/>
                </a:ext>
              </a:extLst>
            </p:cNvPr>
            <p:cNvSpPr txBox="1"/>
            <p:nvPr/>
          </p:nvSpPr>
          <p:spPr>
            <a:xfrm>
              <a:off x="10019469" y="2769927"/>
              <a:ext cx="1911526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Conference details will automatically appear.</a:t>
              </a:r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id="{D5FFEEEA-70EF-C66E-93E8-AA64B25DF89F}"/>
                </a:ext>
              </a:extLst>
            </p:cNvPr>
            <p:cNvSpPr/>
            <p:nvPr/>
          </p:nvSpPr>
          <p:spPr>
            <a:xfrm>
              <a:off x="9316333" y="5116661"/>
              <a:ext cx="834675" cy="139438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C1302E-E14C-54E6-554D-3B86D7F7D54F}"/>
                </a:ext>
              </a:extLst>
            </p:cNvPr>
            <p:cNvSpPr txBox="1"/>
            <p:nvPr/>
          </p:nvSpPr>
          <p:spPr>
            <a:xfrm>
              <a:off x="10160880" y="4875156"/>
              <a:ext cx="1911526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Total support charge due for current quarter.</a:t>
              </a:r>
            </a:p>
          </p:txBody>
        </p:sp>
        <p:sp>
          <p:nvSpPr>
            <p:cNvPr id="44" name="Arrow: Left 43">
              <a:extLst>
                <a:ext uri="{FF2B5EF4-FFF2-40B4-BE49-F238E27FC236}">
                  <a16:creationId xmlns:a16="http://schemas.microsoft.com/office/drawing/2014/main" id="{6A9F8205-D2FA-9636-6727-C60D3BCBC604}"/>
                </a:ext>
              </a:extLst>
            </p:cNvPr>
            <p:cNvSpPr/>
            <p:nvPr/>
          </p:nvSpPr>
          <p:spPr>
            <a:xfrm rot="20861609">
              <a:off x="8312092" y="4547393"/>
              <a:ext cx="1909301" cy="109057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A18133-6AC5-2BBA-3C2D-B1108C081C0E}"/>
                </a:ext>
              </a:extLst>
            </p:cNvPr>
            <p:cNvSpPr txBox="1"/>
            <p:nvPr/>
          </p:nvSpPr>
          <p:spPr>
            <a:xfrm>
              <a:off x="10145859" y="3997172"/>
              <a:ext cx="1911526" cy="784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Each CC individual % calculation will show here 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914716C-5C3E-4F08-4841-689091AFDAA1}"/>
                </a:ext>
              </a:extLst>
            </p:cNvPr>
            <p:cNvSpPr txBox="1"/>
            <p:nvPr/>
          </p:nvSpPr>
          <p:spPr>
            <a:xfrm>
              <a:off x="257884" y="4446923"/>
              <a:ext cx="1511406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Income entries from ‘book’ tab will show in the income cells.</a:t>
              </a:r>
            </a:p>
          </p:txBody>
        </p:sp>
        <p:sp>
          <p:nvSpPr>
            <p:cNvPr id="47" name="Arrow: Left 46">
              <a:extLst>
                <a:ext uri="{FF2B5EF4-FFF2-40B4-BE49-F238E27FC236}">
                  <a16:creationId xmlns:a16="http://schemas.microsoft.com/office/drawing/2014/main" id="{2CA815D9-E1DC-D4AE-846A-58A43F941FC4}"/>
                </a:ext>
              </a:extLst>
            </p:cNvPr>
            <p:cNvSpPr/>
            <p:nvPr/>
          </p:nvSpPr>
          <p:spPr>
            <a:xfrm rot="10800000">
              <a:off x="1804186" y="4821124"/>
              <a:ext cx="676510" cy="196595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E8155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89E8A19-DB13-A387-6754-DFDEB4914A94}"/>
                </a:ext>
              </a:extLst>
            </p:cNvPr>
            <p:cNvSpPr/>
            <p:nvPr/>
          </p:nvSpPr>
          <p:spPr>
            <a:xfrm>
              <a:off x="8017221" y="4722850"/>
              <a:ext cx="267399" cy="2329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BB7C2CD-AE0C-784B-F99E-FEC4B990EA15}"/>
              </a:ext>
            </a:extLst>
          </p:cNvPr>
          <p:cNvSpPr/>
          <p:nvPr/>
        </p:nvSpPr>
        <p:spPr>
          <a:xfrm>
            <a:off x="4734557" y="6344612"/>
            <a:ext cx="806164" cy="256175"/>
          </a:xfrm>
          <a:prstGeom prst="rect">
            <a:avLst/>
          </a:prstGeom>
          <a:noFill/>
          <a:ln w="57150">
            <a:solidFill>
              <a:srgbClr val="E81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7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208B4CFE45D45994A301009136401" ma:contentTypeVersion="20" ma:contentTypeDescription="Create a new document." ma:contentTypeScope="" ma:versionID="07846719e31ef229d723c0a691b474e6">
  <xsd:schema xmlns:xsd="http://www.w3.org/2001/XMLSchema" xmlns:xs="http://www.w3.org/2001/XMLSchema" xmlns:p="http://schemas.microsoft.com/office/2006/metadata/properties" xmlns:ns2="e3b0eb3b-898c-4042-856b-66aa47381bc3" xmlns:ns3="4b723ef8-13a0-4266-bb60-818051ee9e88" xmlns:ns4="3a9a9d37-81da-4a68-b11c-9463183c09b8" targetNamespace="http://schemas.microsoft.com/office/2006/metadata/properties" ma:root="true" ma:fieldsID="b91b282f41908e226bef63bc4f8465e1" ns2:_="" ns3:_="" ns4:_="">
    <xsd:import namespace="e3b0eb3b-898c-4042-856b-66aa47381bc3"/>
    <xsd:import namespace="4b723ef8-13a0-4266-bb60-818051ee9e88"/>
    <xsd:import namespace="3a9a9d37-81da-4a68-b11c-9463183c0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x0032_1_x002f_07_x002f_2021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0eb3b-898c-4042-856b-66aa47381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x0032_1_x002f_07_x002f_2021" ma:index="20" nillable="true" ma:displayName="21/07/2021" ma:format="DateOnly" ma:internalName="_x0032_1_x002f_07_x002f_2021">
      <xsd:simpleType>
        <xsd:restriction base="dms:DateTim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9432c2-4521-4875-abf8-199fed05e3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unt" ma:index="27" nillable="true" ma:displayName="Count" ma:decimals="0" ma:format="Dropdown" ma:internalName="Count" ma:percentage="FALS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23ef8-13a0-4266-bb60-818051ee9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9d37-81da-4a68-b11c-9463183c09b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3cf8700-bb15-4096-81f7-874ae5245399}" ma:internalName="TaxCatchAll" ma:showField="CatchAllData" ma:web="3a9a9d37-81da-4a68-b11c-9463183c09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9a9d37-81da-4a68-b11c-9463183c09b8" xsi:nil="true"/>
    <lcf76f155ced4ddcb4097134ff3c332f xmlns="e3b0eb3b-898c-4042-856b-66aa47381bc3">
      <Terms xmlns="http://schemas.microsoft.com/office/infopath/2007/PartnerControls"/>
    </lcf76f155ced4ddcb4097134ff3c332f>
    <_x0032_1_x002f_07_x002f_2021 xmlns="e3b0eb3b-898c-4042-856b-66aa47381bc3" xsi:nil="true"/>
    <Count xmlns="e3b0eb3b-898c-4042-856b-66aa47381bc3" xsi:nil="true"/>
  </documentManagement>
</p:properties>
</file>

<file path=customXml/itemProps1.xml><?xml version="1.0" encoding="utf-8"?>
<ds:datastoreItem xmlns:ds="http://schemas.openxmlformats.org/officeDocument/2006/customXml" ds:itemID="{285837F2-1745-42D5-A19C-56F223C67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0eb3b-898c-4042-856b-66aa47381bc3"/>
    <ds:schemaRef ds:uri="4b723ef8-13a0-4266-bb60-818051ee9e88"/>
    <ds:schemaRef ds:uri="3a9a9d37-81da-4a68-b11c-9463183c0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AA71C1-6C56-4F47-A9AF-5AF1C7D15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4076CE-5542-4BE2-95CD-4613DD7EEA8F}">
  <ds:schemaRefs>
    <ds:schemaRef ds:uri="4b723ef8-13a0-4266-bb60-818051ee9e88"/>
    <ds:schemaRef ds:uri="http://schemas.openxmlformats.org/package/2006/metadata/core-properties"/>
    <ds:schemaRef ds:uri="http://purl.org/dc/terms/"/>
    <ds:schemaRef ds:uri="3a9a9d37-81da-4a68-b11c-9463183c09b8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3b0eb3b-898c-4042-856b-66aa47381b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14095</TotalTime>
  <Words>2468</Words>
  <Application>Microsoft Office PowerPoint</Application>
  <PresentationFormat>Widescreen</PresentationFormat>
  <Paragraphs>279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Calibri</vt:lpstr>
      <vt:lpstr>Calibri Light</vt:lpstr>
      <vt:lpstr>Poppins</vt:lpstr>
      <vt:lpstr>Office Theme</vt:lpstr>
      <vt:lpstr>Office Theme</vt:lpstr>
      <vt:lpstr>How to use the  Conferences Treasurers Returns, Account Book &amp; Gift Aid Claim Form</vt:lpstr>
      <vt:lpstr>How to use this Treasurers Book</vt:lpstr>
      <vt:lpstr>PowerPoint Presentation</vt:lpstr>
      <vt:lpstr>Setting up this Treasurers Workbook for the first time</vt:lpstr>
      <vt:lpstr>PowerPoint Presentation</vt:lpstr>
      <vt:lpstr>The Conference Treasurers Returns, Account book &amp; Gift Aid Claim</vt:lpstr>
      <vt:lpstr>How to: “Info about Conf”</vt:lpstr>
      <vt:lpstr>How to: “Petty cash record”</vt:lpstr>
      <vt:lpstr>How to: “Quarterly return” (rows 1 – 31)</vt:lpstr>
      <vt:lpstr>How to: Bank Reconciliation (part of the Quarterly Return tabs, rows 33 - 72)</vt:lpstr>
      <vt:lpstr>Let’s look at an example</vt:lpstr>
      <vt:lpstr>How to: “Book”</vt:lpstr>
      <vt:lpstr>How to: “Restricted income”</vt:lpstr>
      <vt:lpstr>How to: “Report”</vt:lpstr>
      <vt:lpstr>How to: “Report” (continued)</vt:lpstr>
      <vt:lpstr>PowerPoint Presentation</vt:lpstr>
      <vt:lpstr>How to: “complete GA claim form”</vt:lpstr>
      <vt:lpstr>How to: “GA Checklist”</vt:lpstr>
      <vt:lpstr>PowerPoint Presentation</vt:lpstr>
      <vt:lpstr>Resources and important documents</vt:lpstr>
      <vt:lpstr>PowerPoint Presentation</vt:lpstr>
      <vt:lpstr>Knowledge Hub and other training</vt:lpstr>
      <vt:lpstr>Please contact the Membership  Finance Team at:  Email: quarterlyreturn@svp.org.uk   Tel: 01274 513045 (option 1)  Banking queries: banking@svp.org.uk   Gift Aid queries: giftaid@svp.org.uk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Rebecca Montgomery</dc:creator>
  <cp:lastModifiedBy>Qubra Bibi</cp:lastModifiedBy>
  <cp:revision>9</cp:revision>
  <dcterms:created xsi:type="dcterms:W3CDTF">2022-06-28T07:51:32Z</dcterms:created>
  <dcterms:modified xsi:type="dcterms:W3CDTF">2025-03-26T12:27:40Z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0x010100689208B4CFE45D45994A301009136401</vt:lpwstr>
  </property>
  <property fmtid="{D5CDD505-2E9C-101B-9397-08002B2CF9AE}" pid="3" name="MediaServiceImageTags">
    <vt:lpwstr/>
  </property>
</Properties>
</file>