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Louisville II" charset="1" panose="02000803000000000000"/>
      <p:regular r:id="rId18"/>
    </p:embeddedFont>
    <p:embeddedFont>
      <p:font typeface="Bobby Jones" charset="1" panose="00000000000000000000"/>
      <p:regular r:id="rId19"/>
    </p:embeddedFont>
    <p:embeddedFont>
      <p:font typeface="Slopes" charset="1" panose="00000000000000000000"/>
      <p:regular r:id="rId20"/>
    </p:embeddedFont>
    <p:embeddedFont>
      <p:font typeface="Anton" charset="1" panose="00000500000000000000"/>
      <p:regular r:id="rId21"/>
    </p:embeddedFont>
    <p:embeddedFont>
      <p:font typeface="Poppins" charset="1" panose="00000500000000000000"/>
      <p:regular r:id="rId22"/>
    </p:embeddedFont>
    <p:embeddedFont>
      <p:font typeface="Poppins Bold" charset="1" panose="000008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4.jpeg" Type="http://schemas.openxmlformats.org/officeDocument/2006/relationships/image"/><Relationship Id="rId6" Target="../media/image4.pn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png" Type="http://schemas.openxmlformats.org/officeDocument/2006/relationships/image"/><Relationship Id="rId12" Target="../media/image41.png" Type="http://schemas.openxmlformats.org/officeDocument/2006/relationships/image"/><Relationship Id="rId13" Target="../media/image42.svg" Type="http://schemas.openxmlformats.org/officeDocument/2006/relationships/image"/><Relationship Id="rId14" Target="../media/image22.png" Type="http://schemas.openxmlformats.org/officeDocument/2006/relationships/image"/><Relationship Id="rId15" Target="../media/image23.svg" Type="http://schemas.openxmlformats.org/officeDocument/2006/relationships/image"/><Relationship Id="rId16" Target="../media/image43.png" Type="http://schemas.openxmlformats.org/officeDocument/2006/relationships/image"/><Relationship Id="rId17" Target="../media/image44.svg" Type="http://schemas.openxmlformats.org/officeDocument/2006/relationships/image"/><Relationship Id="rId18" Target="../media/image45.png" Type="http://schemas.openxmlformats.org/officeDocument/2006/relationships/image"/><Relationship Id="rId19" Target="../media/image46.svg" Type="http://schemas.openxmlformats.org/officeDocument/2006/relationships/image"/><Relationship Id="rId2" Target="../media/image1.jpeg" Type="http://schemas.openxmlformats.org/officeDocument/2006/relationships/image"/><Relationship Id="rId20" Target="../media/image47.png" Type="http://schemas.openxmlformats.org/officeDocument/2006/relationships/image"/><Relationship Id="rId21" Target="../media/image48.png" Type="http://schemas.openxmlformats.org/officeDocument/2006/relationships/image"/><Relationship Id="rId22" Target="../media/image49.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35.png" Type="http://schemas.openxmlformats.org/officeDocument/2006/relationships/image"/><Relationship Id="rId7" Target="../media/image36.png" Type="http://schemas.openxmlformats.org/officeDocument/2006/relationships/image"/><Relationship Id="rId8" Target="../media/image37.png" Type="http://schemas.openxmlformats.org/officeDocument/2006/relationships/image"/><Relationship Id="rId9" Target="../media/image3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png" Type="http://schemas.openxmlformats.org/officeDocument/2006/relationships/image"/><Relationship Id="rId12" Target="../media/image43.png" Type="http://schemas.openxmlformats.org/officeDocument/2006/relationships/image"/><Relationship Id="rId13" Target="../media/image44.svg" Type="http://schemas.openxmlformats.org/officeDocument/2006/relationships/image"/><Relationship Id="rId14" Target="../media/image49.png" Type="http://schemas.openxmlformats.org/officeDocument/2006/relationships/image"/><Relationship Id="rId15" Target="../media/image45.png" Type="http://schemas.openxmlformats.org/officeDocument/2006/relationships/image"/><Relationship Id="rId16" Target="../media/image46.svg" Type="http://schemas.openxmlformats.org/officeDocument/2006/relationships/image"/><Relationship Id="rId17" Target="../media/image48.png" Type="http://schemas.openxmlformats.org/officeDocument/2006/relationships/image"/><Relationship Id="rId18" Target="../media/image47.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40.png" Type="http://schemas.openxmlformats.org/officeDocument/2006/relationships/image"/><Relationship Id="rId7" Target="../media/image50.png" Type="http://schemas.openxmlformats.org/officeDocument/2006/relationships/image"/><Relationship Id="rId8" Target="../media/image51.png" Type="http://schemas.openxmlformats.org/officeDocument/2006/relationships/image"/><Relationship Id="rId9" Target="../media/image5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10901536"/>
          </a:xfrm>
          <a:custGeom>
            <a:avLst/>
            <a:gdLst/>
            <a:ahLst/>
            <a:cxnLst/>
            <a:rect r="r" b="b" t="t" l="l"/>
            <a:pathLst>
              <a:path h="10901536" w="18288000">
                <a:moveTo>
                  <a:pt x="0" y="0"/>
                </a:moveTo>
                <a:lnTo>
                  <a:pt x="18288000" y="0"/>
                </a:lnTo>
                <a:lnTo>
                  <a:pt x="18288000" y="10901536"/>
                </a:lnTo>
                <a:lnTo>
                  <a:pt x="0" y="10901536"/>
                </a:lnTo>
                <a:lnTo>
                  <a:pt x="0" y="0"/>
                </a:lnTo>
                <a:close/>
              </a:path>
            </a:pathLst>
          </a:custGeom>
          <a:blipFill>
            <a:blip r:embed="rId2"/>
            <a:stretch>
              <a:fillRect l="0" t="-15010" r="0" b="-136780"/>
            </a:stretch>
          </a:blipFill>
        </p:spPr>
      </p:sp>
      <p:grpSp>
        <p:nvGrpSpPr>
          <p:cNvPr name="Group 4" id="4"/>
          <p:cNvGrpSpPr/>
          <p:nvPr/>
        </p:nvGrpSpPr>
        <p:grpSpPr>
          <a:xfrm rot="0">
            <a:off x="-127529" y="6912260"/>
            <a:ext cx="18600927" cy="3374740"/>
            <a:chOff x="0" y="0"/>
            <a:chExt cx="7690978" cy="1395363"/>
          </a:xfrm>
        </p:grpSpPr>
        <p:sp>
          <p:nvSpPr>
            <p:cNvPr name="Freeform 5" id="5"/>
            <p:cNvSpPr/>
            <p:nvPr/>
          </p:nvSpPr>
          <p:spPr>
            <a:xfrm flipH="false" flipV="false" rot="0">
              <a:off x="0" y="0"/>
              <a:ext cx="7690979" cy="1395363"/>
            </a:xfrm>
            <a:custGeom>
              <a:avLst/>
              <a:gdLst/>
              <a:ahLst/>
              <a:cxnLst/>
              <a:rect r="r" b="b" t="t" l="l"/>
              <a:pathLst>
                <a:path h="1395363" w="7690979">
                  <a:moveTo>
                    <a:pt x="0" y="0"/>
                  </a:moveTo>
                  <a:lnTo>
                    <a:pt x="7690979" y="0"/>
                  </a:lnTo>
                  <a:lnTo>
                    <a:pt x="7690979" y="1395363"/>
                  </a:lnTo>
                  <a:lnTo>
                    <a:pt x="0" y="1395363"/>
                  </a:lnTo>
                  <a:close/>
                </a:path>
              </a:pathLst>
            </a:custGeom>
            <a:solidFill>
              <a:srgbClr val="142143">
                <a:alpha val="92941"/>
              </a:srgbClr>
            </a:solidFill>
          </p:spPr>
        </p:sp>
        <p:sp>
          <p:nvSpPr>
            <p:cNvPr name="TextBox 6" id="6"/>
            <p:cNvSpPr txBox="true"/>
            <p:nvPr/>
          </p:nvSpPr>
          <p:spPr>
            <a:xfrm>
              <a:off x="0" y="-28575"/>
              <a:ext cx="7690978" cy="1423938"/>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3339632" y="530963"/>
            <a:ext cx="5637166" cy="5637166"/>
            <a:chOff x="0" y="0"/>
            <a:chExt cx="7516221" cy="7516221"/>
          </a:xfrm>
        </p:grpSpPr>
        <p:grpSp>
          <p:nvGrpSpPr>
            <p:cNvPr name="Group 8" id="8"/>
            <p:cNvGrpSpPr/>
            <p:nvPr/>
          </p:nvGrpSpPr>
          <p:grpSpPr>
            <a:xfrm rot="0">
              <a:off x="0" y="0"/>
              <a:ext cx="7516221" cy="751622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643997" y="311691"/>
              <a:ext cx="6384491" cy="6892838"/>
            </a:xfrm>
            <a:custGeom>
              <a:avLst/>
              <a:gdLst/>
              <a:ahLst/>
              <a:cxnLst/>
              <a:rect r="r" b="b" t="t" l="l"/>
              <a:pathLst>
                <a:path h="6892838" w="6384491">
                  <a:moveTo>
                    <a:pt x="0" y="0"/>
                  </a:moveTo>
                  <a:lnTo>
                    <a:pt x="6384492" y="0"/>
                  </a:lnTo>
                  <a:lnTo>
                    <a:pt x="6384492" y="6892839"/>
                  </a:lnTo>
                  <a:lnTo>
                    <a:pt x="0" y="68928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499846" y="3624761"/>
              <a:ext cx="6672795" cy="1414349"/>
            </a:xfrm>
            <a:prstGeom prst="rect">
              <a:avLst/>
            </a:prstGeom>
          </p:spPr>
          <p:txBody>
            <a:bodyPr anchor="t" rtlCol="false" tIns="0" lIns="0" bIns="0" rIns="0">
              <a:spAutoFit/>
            </a:bodyPr>
            <a:lstStyle/>
            <a:p>
              <a:pPr algn="ctr">
                <a:lnSpc>
                  <a:spcPts val="8878"/>
                </a:lnSpc>
              </a:pPr>
              <a:r>
                <a:rPr lang="en-US" sz="6341">
                  <a:solidFill>
                    <a:srgbClr val="000000"/>
                  </a:solidFill>
                  <a:latin typeface="Bobby Jones"/>
                  <a:ea typeface="Bobby Jones"/>
                  <a:cs typeface="Bobby Jones"/>
                  <a:sym typeface="Bobby Jones"/>
                </a:rPr>
                <a:t>to the heights</a:t>
              </a:r>
            </a:p>
          </p:txBody>
        </p:sp>
        <p:sp>
          <p:nvSpPr>
            <p:cNvPr name="TextBox 13" id="13"/>
            <p:cNvSpPr txBox="true"/>
            <p:nvPr/>
          </p:nvSpPr>
          <p:spPr>
            <a:xfrm rot="0">
              <a:off x="2867006" y="2598148"/>
              <a:ext cx="1560237" cy="1349470"/>
            </a:xfrm>
            <a:prstGeom prst="rect">
              <a:avLst/>
            </a:prstGeom>
          </p:spPr>
          <p:txBody>
            <a:bodyPr anchor="t" rtlCol="false" tIns="0" lIns="0" bIns="0" rIns="0">
              <a:spAutoFit/>
            </a:bodyPr>
            <a:lstStyle/>
            <a:p>
              <a:pPr algn="ctr">
                <a:lnSpc>
                  <a:spcPts val="8492"/>
                </a:lnSpc>
              </a:pPr>
              <a:r>
                <a:rPr lang="en-US" sz="6065">
                  <a:solidFill>
                    <a:srgbClr val="000000"/>
                  </a:solidFill>
                  <a:latin typeface="Bobby Jones"/>
                  <a:ea typeface="Bobby Jones"/>
                  <a:cs typeface="Bobby Jones"/>
                  <a:sym typeface="Bobby Jones"/>
                </a:rPr>
                <a:t>SVP</a:t>
              </a:r>
            </a:p>
          </p:txBody>
        </p:sp>
        <p:sp>
          <p:nvSpPr>
            <p:cNvPr name="TextBox 14" id="14"/>
            <p:cNvSpPr txBox="true"/>
            <p:nvPr/>
          </p:nvSpPr>
          <p:spPr>
            <a:xfrm rot="0">
              <a:off x="1598371" y="4753875"/>
              <a:ext cx="4319478" cy="1956831"/>
            </a:xfrm>
            <a:prstGeom prst="rect">
              <a:avLst/>
            </a:prstGeom>
          </p:spPr>
          <p:txBody>
            <a:bodyPr anchor="t" rtlCol="false" tIns="0" lIns="0" bIns="0" rIns="0">
              <a:spAutoFit/>
            </a:bodyPr>
            <a:lstStyle/>
            <a:p>
              <a:pPr algn="ctr">
                <a:lnSpc>
                  <a:spcPts val="9180"/>
                </a:lnSpc>
              </a:pPr>
              <a:r>
                <a:rPr lang="en-US" sz="6557">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sp>
        <p:nvSpPr>
          <p:cNvPr name="TextBox 16" id="16"/>
          <p:cNvSpPr txBox="true"/>
          <p:nvPr/>
        </p:nvSpPr>
        <p:spPr>
          <a:xfrm rot="0">
            <a:off x="-279109" y="7622711"/>
            <a:ext cx="5780594" cy="2353889"/>
          </a:xfrm>
          <a:prstGeom prst="rect">
            <a:avLst/>
          </a:prstGeom>
        </p:spPr>
        <p:txBody>
          <a:bodyPr anchor="t" rtlCol="false" tIns="0" lIns="0" bIns="0" rIns="0">
            <a:spAutoFit/>
          </a:bodyPr>
          <a:lstStyle/>
          <a:p>
            <a:pPr algn="ctr">
              <a:lnSpc>
                <a:spcPts val="8893"/>
              </a:lnSpc>
            </a:pPr>
            <a:r>
              <a:rPr lang="en-US" sz="10846">
                <a:solidFill>
                  <a:srgbClr val="E2E5DE"/>
                </a:solidFill>
                <a:latin typeface="Anton"/>
                <a:ea typeface="Anton"/>
                <a:cs typeface="Anton"/>
                <a:sym typeface="Anton"/>
              </a:rPr>
              <a:t>TO THE</a:t>
            </a:r>
          </a:p>
          <a:p>
            <a:pPr algn="ctr">
              <a:lnSpc>
                <a:spcPts val="8893"/>
              </a:lnSpc>
            </a:pPr>
            <a:r>
              <a:rPr lang="en-US" sz="10846">
                <a:solidFill>
                  <a:srgbClr val="E2E5DE"/>
                </a:solidFill>
                <a:latin typeface="Anton"/>
                <a:ea typeface="Anton"/>
                <a:cs typeface="Anton"/>
                <a:sym typeface="Anton"/>
              </a:rPr>
              <a:t>HEIGHTS</a:t>
            </a:r>
          </a:p>
        </p:txBody>
      </p:sp>
      <p:sp>
        <p:nvSpPr>
          <p:cNvPr name="TextBox 17" id="17"/>
          <p:cNvSpPr txBox="true"/>
          <p:nvPr/>
        </p:nvSpPr>
        <p:spPr>
          <a:xfrm rot="0">
            <a:off x="5052531" y="7860682"/>
            <a:ext cx="12535829" cy="1315972"/>
          </a:xfrm>
          <a:prstGeom prst="rect">
            <a:avLst/>
          </a:prstGeom>
        </p:spPr>
        <p:txBody>
          <a:bodyPr anchor="t" rtlCol="false" tIns="0" lIns="0" bIns="0" rIns="0">
            <a:spAutoFit/>
          </a:bodyPr>
          <a:lstStyle/>
          <a:p>
            <a:pPr algn="ctr">
              <a:lnSpc>
                <a:spcPts val="10708"/>
              </a:lnSpc>
              <a:spcBef>
                <a:spcPct val="0"/>
              </a:spcBef>
            </a:pPr>
            <a:r>
              <a:rPr lang="en-US" sz="7648">
                <a:solidFill>
                  <a:srgbClr val="E2E5DE"/>
                </a:solidFill>
                <a:latin typeface="Louisville II"/>
                <a:ea typeface="Louisville II"/>
                <a:cs typeface="Louisville II"/>
                <a:sym typeface="Louisville II"/>
              </a:rPr>
              <a:t>Living mission, jubilee and beyond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sp>
        <p:nvSpPr>
          <p:cNvPr name="Freeform 16" id="16"/>
          <p:cNvSpPr/>
          <p:nvPr/>
        </p:nvSpPr>
        <p:spPr>
          <a:xfrm flipH="false" flipV="false" rot="0">
            <a:off x="582739" y="3463123"/>
            <a:ext cx="4702230" cy="5381665"/>
          </a:xfrm>
          <a:custGeom>
            <a:avLst/>
            <a:gdLst/>
            <a:ahLst/>
            <a:cxnLst/>
            <a:rect r="r" b="b" t="t" l="l"/>
            <a:pathLst>
              <a:path h="5381665" w="4702230">
                <a:moveTo>
                  <a:pt x="0" y="0"/>
                </a:moveTo>
                <a:lnTo>
                  <a:pt x="4702230" y="0"/>
                </a:lnTo>
                <a:lnTo>
                  <a:pt x="4702230" y="5381665"/>
                </a:lnTo>
                <a:lnTo>
                  <a:pt x="0" y="5381665"/>
                </a:lnTo>
                <a:lnTo>
                  <a:pt x="0" y="0"/>
                </a:lnTo>
                <a:close/>
              </a:path>
            </a:pathLst>
          </a:custGeom>
          <a:blipFill>
            <a:blip r:embed="rId6"/>
            <a:stretch>
              <a:fillRect l="0" t="0" r="0" b="0"/>
            </a:stretch>
          </a:blipFill>
        </p:spPr>
      </p:sp>
      <p:sp>
        <p:nvSpPr>
          <p:cNvPr name="TextBox 17" id="17"/>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18" id="18"/>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
        <p:nvSpPr>
          <p:cNvPr name="TextBox 19" id="19"/>
          <p:cNvSpPr txBox="true"/>
          <p:nvPr/>
        </p:nvSpPr>
        <p:spPr>
          <a:xfrm rot="0">
            <a:off x="5284969" y="3855469"/>
            <a:ext cx="12634516" cy="5208270"/>
          </a:xfrm>
          <a:prstGeom prst="rect">
            <a:avLst/>
          </a:prstGeom>
        </p:spPr>
        <p:txBody>
          <a:bodyPr anchor="t" rtlCol="false" tIns="0" lIns="0" bIns="0" rIns="0">
            <a:spAutoFit/>
          </a:bodyPr>
          <a:lstStyle/>
          <a:p>
            <a:pPr algn="l" marL="906780" indent="-453390" lvl="1">
              <a:lnSpc>
                <a:spcPts val="5880"/>
              </a:lnSpc>
              <a:buFont typeface="Arial"/>
              <a:buChar char="•"/>
            </a:pPr>
            <a:r>
              <a:rPr lang="en-US" sz="4200">
                <a:solidFill>
                  <a:srgbClr val="142143"/>
                </a:solidFill>
                <a:latin typeface="Poppins"/>
                <a:ea typeface="Poppins"/>
                <a:cs typeface="Poppins"/>
                <a:sym typeface="Poppins"/>
              </a:rPr>
              <a:t>Decide what mountain you are going to choose for your challenge.</a:t>
            </a:r>
          </a:p>
          <a:p>
            <a:pPr algn="l" marL="906780" indent="-453390" lvl="1">
              <a:lnSpc>
                <a:spcPts val="5880"/>
              </a:lnSpc>
              <a:buFont typeface="Arial"/>
              <a:buChar char="•"/>
            </a:pPr>
            <a:r>
              <a:rPr lang="en-US" sz="4200">
                <a:solidFill>
                  <a:srgbClr val="142143"/>
                </a:solidFill>
                <a:latin typeface="Poppins"/>
                <a:ea typeface="Poppins"/>
                <a:cs typeface="Poppins"/>
                <a:sym typeface="Poppins"/>
              </a:rPr>
              <a:t>Get into small groups.</a:t>
            </a:r>
          </a:p>
          <a:p>
            <a:pPr algn="l" marL="906780" indent="-453390" lvl="1">
              <a:lnSpc>
                <a:spcPts val="5880"/>
              </a:lnSpc>
              <a:buFont typeface="Arial"/>
              <a:buChar char="•"/>
            </a:pPr>
            <a:r>
              <a:rPr lang="en-US" sz="4200">
                <a:solidFill>
                  <a:srgbClr val="142143"/>
                </a:solidFill>
                <a:latin typeface="Poppins"/>
                <a:ea typeface="Poppins"/>
                <a:cs typeface="Poppins"/>
                <a:sym typeface="Poppins"/>
              </a:rPr>
              <a:t>Come up with a fundraising idea to get the whole school involved in. </a:t>
            </a:r>
          </a:p>
          <a:p>
            <a:pPr algn="l" marL="906780" indent="-453390" lvl="1">
              <a:lnSpc>
                <a:spcPts val="5880"/>
              </a:lnSpc>
              <a:buFont typeface="Arial"/>
              <a:buChar char="•"/>
            </a:pPr>
            <a:r>
              <a:rPr lang="en-US" sz="4200">
                <a:solidFill>
                  <a:srgbClr val="142143"/>
                </a:solidFill>
                <a:latin typeface="Poppins"/>
                <a:ea typeface="Poppins"/>
                <a:cs typeface="Poppins"/>
                <a:sym typeface="Poppins"/>
              </a:rPr>
              <a:t>Present your idea to the rest of the Mini Vinnies.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sp>
        <p:nvSpPr>
          <p:cNvPr name="Freeform 16" id="16"/>
          <p:cNvSpPr/>
          <p:nvPr/>
        </p:nvSpPr>
        <p:spPr>
          <a:xfrm flipH="false" flipV="false" rot="0">
            <a:off x="3285143" y="2218322"/>
            <a:ext cx="11717714" cy="8275636"/>
          </a:xfrm>
          <a:custGeom>
            <a:avLst/>
            <a:gdLst/>
            <a:ahLst/>
            <a:cxnLst/>
            <a:rect r="r" b="b" t="t" l="l"/>
            <a:pathLst>
              <a:path h="8275636" w="11717714">
                <a:moveTo>
                  <a:pt x="0" y="0"/>
                </a:moveTo>
                <a:lnTo>
                  <a:pt x="11717714" y="0"/>
                </a:lnTo>
                <a:lnTo>
                  <a:pt x="11717714" y="8275636"/>
                </a:lnTo>
                <a:lnTo>
                  <a:pt x="0" y="8275636"/>
                </a:lnTo>
                <a:lnTo>
                  <a:pt x="0" y="0"/>
                </a:lnTo>
                <a:close/>
              </a:path>
            </a:pathLst>
          </a:custGeom>
          <a:blipFill>
            <a:blip r:embed="rId6"/>
            <a:stretch>
              <a:fillRect l="0" t="0" r="0" b="0"/>
            </a:stretch>
          </a:blipFill>
        </p:spPr>
      </p:sp>
      <p:sp>
        <p:nvSpPr>
          <p:cNvPr name="TextBox 17" id="17"/>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18" id="18"/>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sp>
        <p:nvSpPr>
          <p:cNvPr name="TextBox 16" id="16"/>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17" id="17"/>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
        <p:nvSpPr>
          <p:cNvPr name="TextBox 18" id="18"/>
          <p:cNvSpPr txBox="true"/>
          <p:nvPr/>
        </p:nvSpPr>
        <p:spPr>
          <a:xfrm rot="0">
            <a:off x="1028700" y="2664862"/>
            <a:ext cx="6135189" cy="1076326"/>
          </a:xfrm>
          <a:prstGeom prst="rect">
            <a:avLst/>
          </a:prstGeom>
        </p:spPr>
        <p:txBody>
          <a:bodyPr anchor="t" rtlCol="false" tIns="0" lIns="0" bIns="0" rIns="0">
            <a:spAutoFit/>
          </a:bodyPr>
          <a:lstStyle/>
          <a:p>
            <a:pPr algn="l">
              <a:lnSpc>
                <a:spcPts val="8399"/>
              </a:lnSpc>
              <a:spcBef>
                <a:spcPct val="0"/>
              </a:spcBef>
            </a:pPr>
            <a:r>
              <a:rPr lang="en-US" b="true" sz="5999">
                <a:solidFill>
                  <a:srgbClr val="142143"/>
                </a:solidFill>
                <a:latin typeface="Poppins Bold"/>
                <a:ea typeface="Poppins Bold"/>
                <a:cs typeface="Poppins Bold"/>
                <a:sym typeface="Poppins Bold"/>
              </a:rPr>
              <a:t>Closing</a:t>
            </a:r>
            <a:r>
              <a:rPr lang="en-US" b="true" sz="5999">
                <a:solidFill>
                  <a:srgbClr val="142143"/>
                </a:solidFill>
                <a:latin typeface="Poppins Bold"/>
                <a:ea typeface="Poppins Bold"/>
                <a:cs typeface="Poppins Bold"/>
                <a:sym typeface="Poppins Bold"/>
              </a:rPr>
              <a:t> Prayer</a:t>
            </a:r>
          </a:p>
        </p:txBody>
      </p:sp>
      <p:sp>
        <p:nvSpPr>
          <p:cNvPr name="TextBox 19" id="19"/>
          <p:cNvSpPr txBox="true"/>
          <p:nvPr/>
        </p:nvSpPr>
        <p:spPr>
          <a:xfrm rot="0">
            <a:off x="1028700" y="4263239"/>
            <a:ext cx="15139162" cy="4055110"/>
          </a:xfrm>
          <a:prstGeom prst="rect">
            <a:avLst/>
          </a:prstGeom>
        </p:spPr>
        <p:txBody>
          <a:bodyPr anchor="t" rtlCol="false" tIns="0" lIns="0" bIns="0" rIns="0">
            <a:spAutoFit/>
          </a:bodyPr>
          <a:lstStyle/>
          <a:p>
            <a:pPr algn="l">
              <a:lnSpc>
                <a:spcPts val="6439"/>
              </a:lnSpc>
              <a:spcBef>
                <a:spcPct val="0"/>
              </a:spcBef>
            </a:pPr>
            <a:r>
              <a:rPr lang="en-US" sz="4599">
                <a:solidFill>
                  <a:srgbClr val="142143"/>
                </a:solidFill>
                <a:latin typeface="Poppins"/>
                <a:ea typeface="Poppins"/>
                <a:cs typeface="Poppins"/>
                <a:sym typeface="Poppins"/>
              </a:rPr>
              <a:t>Lord</a:t>
            </a:r>
            <a:r>
              <a:rPr lang="en-US" sz="4599">
                <a:solidFill>
                  <a:srgbClr val="142143"/>
                </a:solidFill>
                <a:latin typeface="Poppins"/>
                <a:ea typeface="Poppins"/>
                <a:cs typeface="Poppins"/>
                <a:sym typeface="Poppins"/>
              </a:rPr>
              <a:t>, we are excited to reach to the heights this summer, and supporting others through our fundraising. Inspire us and be with us as we take on this challenge.</a:t>
            </a:r>
          </a:p>
          <a:p>
            <a:pPr algn="l">
              <a:lnSpc>
                <a:spcPts val="6439"/>
              </a:lnSpc>
              <a:spcBef>
                <a:spcPct val="0"/>
              </a:spcBef>
            </a:pPr>
            <a:r>
              <a:rPr lang="en-US" sz="4599">
                <a:solidFill>
                  <a:srgbClr val="142143"/>
                </a:solidFill>
                <a:latin typeface="Poppins"/>
                <a:ea typeface="Poppins"/>
                <a:cs typeface="Poppins"/>
                <a:sym typeface="Poppins"/>
              </a:rPr>
              <a:t>Amen.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sp>
        <p:nvSpPr>
          <p:cNvPr name="Freeform 16" id="16"/>
          <p:cNvSpPr/>
          <p:nvPr/>
        </p:nvSpPr>
        <p:spPr>
          <a:xfrm flipH="false" flipV="false" rot="0">
            <a:off x="13682260" y="4517645"/>
            <a:ext cx="3663599" cy="5123915"/>
          </a:xfrm>
          <a:custGeom>
            <a:avLst/>
            <a:gdLst/>
            <a:ahLst/>
            <a:cxnLst/>
            <a:rect r="r" b="b" t="t" l="l"/>
            <a:pathLst>
              <a:path h="5123915" w="3663599">
                <a:moveTo>
                  <a:pt x="0" y="0"/>
                </a:moveTo>
                <a:lnTo>
                  <a:pt x="3663600" y="0"/>
                </a:lnTo>
                <a:lnTo>
                  <a:pt x="3663600" y="5123915"/>
                </a:lnTo>
                <a:lnTo>
                  <a:pt x="0" y="51239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18" id="18"/>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
        <p:nvSpPr>
          <p:cNvPr name="TextBox 19" id="19"/>
          <p:cNvSpPr txBox="true"/>
          <p:nvPr/>
        </p:nvSpPr>
        <p:spPr>
          <a:xfrm rot="0">
            <a:off x="1204105" y="3321422"/>
            <a:ext cx="10398122" cy="4092039"/>
          </a:xfrm>
          <a:prstGeom prst="rect">
            <a:avLst/>
          </a:prstGeom>
        </p:spPr>
        <p:txBody>
          <a:bodyPr anchor="t" rtlCol="false" tIns="0" lIns="0" bIns="0" rIns="0">
            <a:spAutoFit/>
          </a:bodyPr>
          <a:lstStyle/>
          <a:p>
            <a:pPr algn="l">
              <a:lnSpc>
                <a:spcPts val="8079"/>
              </a:lnSpc>
            </a:pPr>
            <a:r>
              <a:rPr lang="en-US" sz="5771">
                <a:solidFill>
                  <a:srgbClr val="142143"/>
                </a:solidFill>
                <a:latin typeface="Poppins"/>
                <a:ea typeface="Poppins"/>
                <a:cs typeface="Poppins"/>
                <a:sym typeface="Poppins"/>
              </a:rPr>
              <a:t>It’s time to find out how you can raise money for the SVP in our as part of the</a:t>
            </a:r>
          </a:p>
          <a:p>
            <a:pPr algn="l">
              <a:lnSpc>
                <a:spcPts val="8079"/>
              </a:lnSpc>
              <a:spcBef>
                <a:spcPct val="0"/>
              </a:spcBef>
            </a:pPr>
            <a:r>
              <a:rPr lang="en-US" b="true" sz="5771">
                <a:solidFill>
                  <a:srgbClr val="142143"/>
                </a:solidFill>
                <a:latin typeface="Poppins Bold"/>
                <a:ea typeface="Poppins Bold"/>
                <a:cs typeface="Poppins Bold"/>
                <a:sym typeface="Poppins Bold"/>
              </a:rPr>
              <a:t>To the Heights Challenge!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sp>
        <p:nvSpPr>
          <p:cNvPr name="TextBox 16" id="16"/>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17" id="17"/>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
        <p:nvSpPr>
          <p:cNvPr name="TextBox 18" id="18"/>
          <p:cNvSpPr txBox="true"/>
          <p:nvPr/>
        </p:nvSpPr>
        <p:spPr>
          <a:xfrm rot="0">
            <a:off x="1028700" y="4263239"/>
            <a:ext cx="15139162" cy="4055110"/>
          </a:xfrm>
          <a:prstGeom prst="rect">
            <a:avLst/>
          </a:prstGeom>
        </p:spPr>
        <p:txBody>
          <a:bodyPr anchor="t" rtlCol="false" tIns="0" lIns="0" bIns="0" rIns="0">
            <a:spAutoFit/>
          </a:bodyPr>
          <a:lstStyle/>
          <a:p>
            <a:pPr algn="l">
              <a:lnSpc>
                <a:spcPts val="6439"/>
              </a:lnSpc>
              <a:spcBef>
                <a:spcPct val="0"/>
              </a:spcBef>
            </a:pPr>
            <a:r>
              <a:rPr lang="en-US" sz="4599">
                <a:solidFill>
                  <a:srgbClr val="142143"/>
                </a:solidFill>
                <a:latin typeface="Poppins"/>
                <a:ea typeface="Poppins"/>
                <a:cs typeface="Poppins"/>
                <a:sym typeface="Poppins"/>
              </a:rPr>
              <a:t>Heavenly Father, thank you for bringing us together today. Help us to be kind, to help others, and to try our best in everything we do. As we learn about going “to the heights”, help us grow closer to you.</a:t>
            </a:r>
          </a:p>
          <a:p>
            <a:pPr algn="l">
              <a:lnSpc>
                <a:spcPts val="6439"/>
              </a:lnSpc>
              <a:spcBef>
                <a:spcPct val="0"/>
              </a:spcBef>
            </a:pPr>
            <a:r>
              <a:rPr lang="en-US" sz="4599">
                <a:solidFill>
                  <a:srgbClr val="142143"/>
                </a:solidFill>
                <a:latin typeface="Poppins"/>
                <a:ea typeface="Poppins"/>
                <a:cs typeface="Poppins"/>
                <a:sym typeface="Poppins"/>
              </a:rPr>
              <a:t>Amen.</a:t>
            </a:r>
          </a:p>
        </p:txBody>
      </p:sp>
      <p:sp>
        <p:nvSpPr>
          <p:cNvPr name="TextBox 19" id="19"/>
          <p:cNvSpPr txBox="true"/>
          <p:nvPr/>
        </p:nvSpPr>
        <p:spPr>
          <a:xfrm rot="0">
            <a:off x="1028700" y="2664862"/>
            <a:ext cx="6135189" cy="1076326"/>
          </a:xfrm>
          <a:prstGeom prst="rect">
            <a:avLst/>
          </a:prstGeom>
        </p:spPr>
        <p:txBody>
          <a:bodyPr anchor="t" rtlCol="false" tIns="0" lIns="0" bIns="0" rIns="0">
            <a:spAutoFit/>
          </a:bodyPr>
          <a:lstStyle/>
          <a:p>
            <a:pPr algn="l">
              <a:lnSpc>
                <a:spcPts val="8399"/>
              </a:lnSpc>
              <a:spcBef>
                <a:spcPct val="0"/>
              </a:spcBef>
            </a:pPr>
            <a:r>
              <a:rPr lang="en-US" b="true" sz="5999">
                <a:solidFill>
                  <a:srgbClr val="142143"/>
                </a:solidFill>
                <a:latin typeface="Poppins Bold"/>
                <a:ea typeface="Poppins Bold"/>
                <a:cs typeface="Poppins Bold"/>
                <a:sym typeface="Poppins Bold"/>
              </a:rPr>
              <a:t>Opening Prayer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sp>
        <p:nvSpPr>
          <p:cNvPr name="TextBox 16" id="16"/>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17" id="17"/>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
        <p:nvSpPr>
          <p:cNvPr name="TextBox 18" id="18"/>
          <p:cNvSpPr txBox="true"/>
          <p:nvPr/>
        </p:nvSpPr>
        <p:spPr>
          <a:xfrm rot="0">
            <a:off x="364879" y="2208276"/>
            <a:ext cx="9120503" cy="1076326"/>
          </a:xfrm>
          <a:prstGeom prst="rect">
            <a:avLst/>
          </a:prstGeom>
        </p:spPr>
        <p:txBody>
          <a:bodyPr anchor="t" rtlCol="false" tIns="0" lIns="0" bIns="0" rIns="0">
            <a:spAutoFit/>
          </a:bodyPr>
          <a:lstStyle/>
          <a:p>
            <a:pPr algn="l">
              <a:lnSpc>
                <a:spcPts val="8399"/>
              </a:lnSpc>
              <a:spcBef>
                <a:spcPct val="0"/>
              </a:spcBef>
            </a:pPr>
            <a:r>
              <a:rPr lang="en-US" b="true" sz="5999">
                <a:solidFill>
                  <a:srgbClr val="142143"/>
                </a:solidFill>
                <a:latin typeface="Poppins Bold"/>
                <a:ea typeface="Poppins Bold"/>
                <a:cs typeface="Poppins Bold"/>
                <a:sym typeface="Poppins Bold"/>
              </a:rPr>
              <a:t>What’s the challenge?</a:t>
            </a:r>
          </a:p>
        </p:txBody>
      </p:sp>
      <p:sp>
        <p:nvSpPr>
          <p:cNvPr name="Freeform 19" id="19"/>
          <p:cNvSpPr/>
          <p:nvPr/>
        </p:nvSpPr>
        <p:spPr>
          <a:xfrm flipH="false" flipV="false" rot="0">
            <a:off x="3214215" y="6221477"/>
            <a:ext cx="2457111" cy="2457111"/>
          </a:xfrm>
          <a:custGeom>
            <a:avLst/>
            <a:gdLst/>
            <a:ahLst/>
            <a:cxnLst/>
            <a:rect r="r" b="b" t="t" l="l"/>
            <a:pathLst>
              <a:path h="2457111" w="2457111">
                <a:moveTo>
                  <a:pt x="0" y="0"/>
                </a:moveTo>
                <a:lnTo>
                  <a:pt x="2457111" y="0"/>
                </a:lnTo>
                <a:lnTo>
                  <a:pt x="2457111" y="2457110"/>
                </a:lnTo>
                <a:lnTo>
                  <a:pt x="0" y="24571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0">
            <a:off x="2149732" y="6399467"/>
            <a:ext cx="1064483" cy="1673057"/>
          </a:xfrm>
          <a:custGeom>
            <a:avLst/>
            <a:gdLst/>
            <a:ahLst/>
            <a:cxnLst/>
            <a:rect r="r" b="b" t="t" l="l"/>
            <a:pathLst>
              <a:path h="1673057" w="1064483">
                <a:moveTo>
                  <a:pt x="0" y="0"/>
                </a:moveTo>
                <a:lnTo>
                  <a:pt x="1064483" y="0"/>
                </a:lnTo>
                <a:lnTo>
                  <a:pt x="1064483" y="1673058"/>
                </a:lnTo>
                <a:lnTo>
                  <a:pt x="0" y="16730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0">
            <a:off x="7708917" y="7005954"/>
            <a:ext cx="4343731" cy="1422572"/>
          </a:xfrm>
          <a:custGeom>
            <a:avLst/>
            <a:gdLst/>
            <a:ahLst/>
            <a:cxnLst/>
            <a:rect r="r" b="b" t="t" l="l"/>
            <a:pathLst>
              <a:path h="1422572" w="4343731">
                <a:moveTo>
                  <a:pt x="0" y="0"/>
                </a:moveTo>
                <a:lnTo>
                  <a:pt x="4343731" y="0"/>
                </a:lnTo>
                <a:lnTo>
                  <a:pt x="4343731" y="1422572"/>
                </a:lnTo>
                <a:lnTo>
                  <a:pt x="0" y="142257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0">
            <a:off x="448782" y="8265834"/>
            <a:ext cx="1099236" cy="1099236"/>
          </a:xfrm>
          <a:custGeom>
            <a:avLst/>
            <a:gdLst/>
            <a:ahLst/>
            <a:cxnLst/>
            <a:rect r="r" b="b" t="t" l="l"/>
            <a:pathLst>
              <a:path h="1099236" w="1099236">
                <a:moveTo>
                  <a:pt x="0" y="0"/>
                </a:moveTo>
                <a:lnTo>
                  <a:pt x="1099235" y="0"/>
                </a:lnTo>
                <a:lnTo>
                  <a:pt x="1099235" y="1099235"/>
                </a:lnTo>
                <a:lnTo>
                  <a:pt x="0" y="10992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3" id="23"/>
          <p:cNvSpPr txBox="true"/>
          <p:nvPr/>
        </p:nvSpPr>
        <p:spPr>
          <a:xfrm rot="0">
            <a:off x="901965" y="8325301"/>
            <a:ext cx="192868" cy="861626"/>
          </a:xfrm>
          <a:prstGeom prst="rect">
            <a:avLst/>
          </a:prstGeom>
        </p:spPr>
        <p:txBody>
          <a:bodyPr anchor="t" rtlCol="false" tIns="0" lIns="0" bIns="0" rIns="0">
            <a:spAutoFit/>
          </a:bodyPr>
          <a:lstStyle/>
          <a:p>
            <a:pPr algn="ctr">
              <a:lnSpc>
                <a:spcPts val="6642"/>
              </a:lnSpc>
              <a:spcBef>
                <a:spcPct val="0"/>
              </a:spcBef>
            </a:pPr>
            <a:r>
              <a:rPr lang="en-US" sz="4744">
                <a:solidFill>
                  <a:srgbClr val="142143"/>
                </a:solidFill>
                <a:latin typeface="Poppins"/>
                <a:ea typeface="Poppins"/>
                <a:cs typeface="Poppins"/>
                <a:sym typeface="Poppins"/>
              </a:rPr>
              <a:t>1</a:t>
            </a:r>
          </a:p>
        </p:txBody>
      </p:sp>
      <p:sp>
        <p:nvSpPr>
          <p:cNvPr name="Freeform 24" id="24"/>
          <p:cNvSpPr/>
          <p:nvPr/>
        </p:nvSpPr>
        <p:spPr>
          <a:xfrm flipH="false" flipV="false" rot="0">
            <a:off x="6509526" y="8265834"/>
            <a:ext cx="1099236" cy="1099236"/>
          </a:xfrm>
          <a:custGeom>
            <a:avLst/>
            <a:gdLst/>
            <a:ahLst/>
            <a:cxnLst/>
            <a:rect r="r" b="b" t="t" l="l"/>
            <a:pathLst>
              <a:path h="1099236" w="1099236">
                <a:moveTo>
                  <a:pt x="0" y="0"/>
                </a:moveTo>
                <a:lnTo>
                  <a:pt x="1099235" y="0"/>
                </a:lnTo>
                <a:lnTo>
                  <a:pt x="1099235" y="1099235"/>
                </a:lnTo>
                <a:lnTo>
                  <a:pt x="0" y="10992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5" id="25"/>
          <p:cNvSpPr txBox="true"/>
          <p:nvPr/>
        </p:nvSpPr>
        <p:spPr>
          <a:xfrm rot="0">
            <a:off x="6902385" y="8316762"/>
            <a:ext cx="192868" cy="861626"/>
          </a:xfrm>
          <a:prstGeom prst="rect">
            <a:avLst/>
          </a:prstGeom>
        </p:spPr>
        <p:txBody>
          <a:bodyPr anchor="t" rtlCol="false" tIns="0" lIns="0" bIns="0" rIns="0">
            <a:spAutoFit/>
          </a:bodyPr>
          <a:lstStyle/>
          <a:p>
            <a:pPr algn="ctr">
              <a:lnSpc>
                <a:spcPts val="6642"/>
              </a:lnSpc>
              <a:spcBef>
                <a:spcPct val="0"/>
              </a:spcBef>
            </a:pPr>
            <a:r>
              <a:rPr lang="en-US" sz="4744">
                <a:solidFill>
                  <a:srgbClr val="142143"/>
                </a:solidFill>
                <a:latin typeface="Poppins"/>
                <a:ea typeface="Poppins"/>
                <a:cs typeface="Poppins"/>
                <a:sym typeface="Poppins"/>
              </a:rPr>
              <a:t>2</a:t>
            </a:r>
          </a:p>
        </p:txBody>
      </p:sp>
      <p:sp>
        <p:nvSpPr>
          <p:cNvPr name="Freeform 26" id="26"/>
          <p:cNvSpPr/>
          <p:nvPr/>
        </p:nvSpPr>
        <p:spPr>
          <a:xfrm flipH="false" flipV="false" rot="0">
            <a:off x="12852748" y="8265834"/>
            <a:ext cx="1099236" cy="1099236"/>
          </a:xfrm>
          <a:custGeom>
            <a:avLst/>
            <a:gdLst/>
            <a:ahLst/>
            <a:cxnLst/>
            <a:rect r="r" b="b" t="t" l="l"/>
            <a:pathLst>
              <a:path h="1099236" w="1099236">
                <a:moveTo>
                  <a:pt x="0" y="0"/>
                </a:moveTo>
                <a:lnTo>
                  <a:pt x="1099236" y="0"/>
                </a:lnTo>
                <a:lnTo>
                  <a:pt x="1099236" y="1099235"/>
                </a:lnTo>
                <a:lnTo>
                  <a:pt x="0" y="10992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7" id="27"/>
          <p:cNvSpPr txBox="true"/>
          <p:nvPr/>
        </p:nvSpPr>
        <p:spPr>
          <a:xfrm rot="0">
            <a:off x="13245608" y="8316762"/>
            <a:ext cx="192868" cy="861626"/>
          </a:xfrm>
          <a:prstGeom prst="rect">
            <a:avLst/>
          </a:prstGeom>
        </p:spPr>
        <p:txBody>
          <a:bodyPr anchor="t" rtlCol="false" tIns="0" lIns="0" bIns="0" rIns="0">
            <a:spAutoFit/>
          </a:bodyPr>
          <a:lstStyle/>
          <a:p>
            <a:pPr algn="ctr">
              <a:lnSpc>
                <a:spcPts val="6642"/>
              </a:lnSpc>
              <a:spcBef>
                <a:spcPct val="0"/>
              </a:spcBef>
            </a:pPr>
            <a:r>
              <a:rPr lang="en-US" sz="4744">
                <a:solidFill>
                  <a:srgbClr val="142143"/>
                </a:solidFill>
                <a:latin typeface="Poppins"/>
                <a:ea typeface="Poppins"/>
                <a:cs typeface="Poppins"/>
                <a:sym typeface="Poppins"/>
              </a:rPr>
              <a:t>3</a:t>
            </a:r>
          </a:p>
        </p:txBody>
      </p:sp>
      <p:sp>
        <p:nvSpPr>
          <p:cNvPr name="TextBox 28" id="28"/>
          <p:cNvSpPr txBox="true"/>
          <p:nvPr/>
        </p:nvSpPr>
        <p:spPr>
          <a:xfrm rot="0">
            <a:off x="448782" y="3502637"/>
            <a:ext cx="9036600" cy="2127250"/>
          </a:xfrm>
          <a:prstGeom prst="rect">
            <a:avLst/>
          </a:prstGeom>
        </p:spPr>
        <p:txBody>
          <a:bodyPr anchor="t" rtlCol="false" tIns="0" lIns="0" bIns="0" rIns="0">
            <a:spAutoFit/>
          </a:bodyPr>
          <a:lstStyle/>
          <a:p>
            <a:pPr algn="l">
              <a:lnSpc>
                <a:spcPts val="5599"/>
              </a:lnSpc>
            </a:pPr>
            <a:r>
              <a:rPr lang="en-US" sz="3999">
                <a:solidFill>
                  <a:srgbClr val="142143"/>
                </a:solidFill>
                <a:latin typeface="Poppins"/>
                <a:ea typeface="Poppins"/>
                <a:cs typeface="Poppins"/>
                <a:sym typeface="Poppins"/>
              </a:rPr>
              <a:t>Pick a mountain and try to reach the top of that mountain in one of 3 ways... </a:t>
            </a:r>
          </a:p>
        </p:txBody>
      </p:sp>
      <p:sp>
        <p:nvSpPr>
          <p:cNvPr name="TextBox 29" id="29"/>
          <p:cNvSpPr txBox="true"/>
          <p:nvPr/>
        </p:nvSpPr>
        <p:spPr>
          <a:xfrm rot="0">
            <a:off x="10963625" y="3689962"/>
            <a:ext cx="4949703" cy="1076325"/>
          </a:xfrm>
          <a:prstGeom prst="rect">
            <a:avLst/>
          </a:prstGeom>
        </p:spPr>
        <p:txBody>
          <a:bodyPr anchor="t" rtlCol="false" tIns="0" lIns="0" bIns="0" rIns="0">
            <a:spAutoFit/>
          </a:bodyPr>
          <a:lstStyle/>
          <a:p>
            <a:pPr algn="l">
              <a:lnSpc>
                <a:spcPts val="4200"/>
              </a:lnSpc>
            </a:pPr>
            <a:r>
              <a:rPr lang="en-US" sz="3000">
                <a:solidFill>
                  <a:srgbClr val="142143"/>
                </a:solidFill>
                <a:latin typeface="Poppins"/>
                <a:ea typeface="Poppins"/>
                <a:cs typeface="Poppins"/>
                <a:sym typeface="Poppins"/>
              </a:rPr>
              <a:t>Ben Nevis, Scotland = 1345m, 8 hrs</a:t>
            </a:r>
          </a:p>
        </p:txBody>
      </p:sp>
      <p:sp>
        <p:nvSpPr>
          <p:cNvPr name="TextBox 30" id="30"/>
          <p:cNvSpPr txBox="true"/>
          <p:nvPr/>
        </p:nvSpPr>
        <p:spPr>
          <a:xfrm rot="0">
            <a:off x="1723476" y="8551927"/>
            <a:ext cx="4211638" cy="1254125"/>
          </a:xfrm>
          <a:prstGeom prst="rect">
            <a:avLst/>
          </a:prstGeom>
        </p:spPr>
        <p:txBody>
          <a:bodyPr anchor="t" rtlCol="false" tIns="0" lIns="0" bIns="0" rIns="0">
            <a:spAutoFit/>
          </a:bodyPr>
          <a:lstStyle/>
          <a:p>
            <a:pPr algn="ctr">
              <a:lnSpc>
                <a:spcPts val="4900"/>
              </a:lnSpc>
              <a:spcBef>
                <a:spcPct val="0"/>
              </a:spcBef>
            </a:pPr>
            <a:r>
              <a:rPr lang="en-US" sz="3500">
                <a:solidFill>
                  <a:srgbClr val="142143"/>
                </a:solidFill>
                <a:latin typeface="Poppins"/>
                <a:ea typeface="Poppins"/>
                <a:cs typeface="Poppins"/>
                <a:sym typeface="Poppins"/>
              </a:rPr>
              <a:t>Cover the distance</a:t>
            </a:r>
          </a:p>
          <a:p>
            <a:pPr algn="ctr">
              <a:lnSpc>
                <a:spcPts val="4900"/>
              </a:lnSpc>
              <a:spcBef>
                <a:spcPct val="0"/>
              </a:spcBef>
            </a:pPr>
          </a:p>
        </p:txBody>
      </p:sp>
      <p:sp>
        <p:nvSpPr>
          <p:cNvPr name="TextBox 31" id="31"/>
          <p:cNvSpPr txBox="true"/>
          <p:nvPr/>
        </p:nvSpPr>
        <p:spPr>
          <a:xfrm rot="0">
            <a:off x="8052035" y="8551927"/>
            <a:ext cx="3207147" cy="635000"/>
          </a:xfrm>
          <a:prstGeom prst="rect">
            <a:avLst/>
          </a:prstGeom>
        </p:spPr>
        <p:txBody>
          <a:bodyPr anchor="t" rtlCol="false" tIns="0" lIns="0" bIns="0" rIns="0">
            <a:spAutoFit/>
          </a:bodyPr>
          <a:lstStyle/>
          <a:p>
            <a:pPr algn="ctr">
              <a:lnSpc>
                <a:spcPts val="4900"/>
              </a:lnSpc>
              <a:spcBef>
                <a:spcPct val="0"/>
              </a:spcBef>
            </a:pPr>
            <a:r>
              <a:rPr lang="en-US" sz="3500">
                <a:solidFill>
                  <a:srgbClr val="142143"/>
                </a:solidFill>
                <a:latin typeface="Poppins"/>
                <a:ea typeface="Poppins"/>
                <a:cs typeface="Poppins"/>
                <a:sym typeface="Poppins"/>
              </a:rPr>
              <a:t>Give your time</a:t>
            </a:r>
          </a:p>
        </p:txBody>
      </p:sp>
      <p:grpSp>
        <p:nvGrpSpPr>
          <p:cNvPr name="Group 32" id="32"/>
          <p:cNvGrpSpPr/>
          <p:nvPr/>
        </p:nvGrpSpPr>
        <p:grpSpPr>
          <a:xfrm rot="0">
            <a:off x="13143390" y="3779901"/>
            <a:ext cx="4294371" cy="5407025"/>
            <a:chOff x="0" y="0"/>
            <a:chExt cx="5725827" cy="7209367"/>
          </a:xfrm>
        </p:grpSpPr>
        <p:sp>
          <p:nvSpPr>
            <p:cNvPr name="Freeform 33" id="33"/>
            <p:cNvSpPr/>
            <p:nvPr/>
          </p:nvSpPr>
          <p:spPr>
            <a:xfrm flipH="false" flipV="false" rot="0">
              <a:off x="0" y="0"/>
              <a:ext cx="5725827" cy="3492755"/>
            </a:xfrm>
            <a:custGeom>
              <a:avLst/>
              <a:gdLst/>
              <a:ahLst/>
              <a:cxnLst/>
              <a:rect r="r" b="b" t="t" l="l"/>
              <a:pathLst>
                <a:path h="3492755" w="5725827">
                  <a:moveTo>
                    <a:pt x="0" y="0"/>
                  </a:moveTo>
                  <a:lnTo>
                    <a:pt x="5725827" y="0"/>
                  </a:lnTo>
                  <a:lnTo>
                    <a:pt x="5725827" y="3492755"/>
                  </a:lnTo>
                  <a:lnTo>
                    <a:pt x="0" y="349275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4" id="34"/>
            <p:cNvSpPr/>
            <p:nvPr/>
          </p:nvSpPr>
          <p:spPr>
            <a:xfrm flipH="false" flipV="false" rot="0">
              <a:off x="1836002" y="3967423"/>
              <a:ext cx="2281880" cy="2250504"/>
            </a:xfrm>
            <a:custGeom>
              <a:avLst/>
              <a:gdLst/>
              <a:ahLst/>
              <a:cxnLst/>
              <a:rect r="r" b="b" t="t" l="l"/>
              <a:pathLst>
                <a:path h="2250504" w="2281880">
                  <a:moveTo>
                    <a:pt x="0" y="0"/>
                  </a:moveTo>
                  <a:lnTo>
                    <a:pt x="2281880" y="0"/>
                  </a:lnTo>
                  <a:lnTo>
                    <a:pt x="2281880" y="2250504"/>
                  </a:lnTo>
                  <a:lnTo>
                    <a:pt x="0" y="225050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35" id="35"/>
            <p:cNvSpPr txBox="true"/>
            <p:nvPr/>
          </p:nvSpPr>
          <p:spPr>
            <a:xfrm rot="0">
              <a:off x="1525769" y="6397626"/>
              <a:ext cx="2902347" cy="811742"/>
            </a:xfrm>
            <a:prstGeom prst="rect">
              <a:avLst/>
            </a:prstGeom>
          </p:spPr>
          <p:txBody>
            <a:bodyPr anchor="t" rtlCol="false" tIns="0" lIns="0" bIns="0" rIns="0">
              <a:spAutoFit/>
            </a:bodyPr>
            <a:lstStyle/>
            <a:p>
              <a:pPr algn="ctr">
                <a:lnSpc>
                  <a:spcPts val="4900"/>
                </a:lnSpc>
                <a:spcBef>
                  <a:spcPct val="0"/>
                </a:spcBef>
              </a:pPr>
              <a:r>
                <a:rPr lang="en-US" sz="3500">
                  <a:solidFill>
                    <a:srgbClr val="142143"/>
                  </a:solidFill>
                  <a:latin typeface="Poppins"/>
                  <a:ea typeface="Poppins"/>
                  <a:cs typeface="Poppins"/>
                  <a:sym typeface="Poppins"/>
                </a:rPr>
                <a:t>Fundraise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grpSp>
        <p:nvGrpSpPr>
          <p:cNvPr name="Group 16" id="16"/>
          <p:cNvGrpSpPr/>
          <p:nvPr/>
        </p:nvGrpSpPr>
        <p:grpSpPr>
          <a:xfrm rot="0">
            <a:off x="630488" y="5355466"/>
            <a:ext cx="4294642" cy="4663740"/>
            <a:chOff x="0" y="0"/>
            <a:chExt cx="5726189" cy="6218320"/>
          </a:xfrm>
        </p:grpSpPr>
        <p:sp>
          <p:nvSpPr>
            <p:cNvPr name="Freeform 17" id="17"/>
            <p:cNvSpPr/>
            <p:nvPr/>
          </p:nvSpPr>
          <p:spPr>
            <a:xfrm flipH="false" flipV="false" rot="0">
              <a:off x="0" y="0"/>
              <a:ext cx="5726189" cy="3492976"/>
            </a:xfrm>
            <a:custGeom>
              <a:avLst/>
              <a:gdLst/>
              <a:ahLst/>
              <a:cxnLst/>
              <a:rect r="r" b="b" t="t" l="l"/>
              <a:pathLst>
                <a:path h="3492976" w="5726189">
                  <a:moveTo>
                    <a:pt x="0" y="0"/>
                  </a:moveTo>
                  <a:lnTo>
                    <a:pt x="5726189" y="0"/>
                  </a:lnTo>
                  <a:lnTo>
                    <a:pt x="5726189" y="3492976"/>
                  </a:lnTo>
                  <a:lnTo>
                    <a:pt x="0" y="34929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1836119" y="3967674"/>
              <a:ext cx="2282024" cy="2250646"/>
            </a:xfrm>
            <a:custGeom>
              <a:avLst/>
              <a:gdLst/>
              <a:ahLst/>
              <a:cxnLst/>
              <a:rect r="r" b="b" t="t" l="l"/>
              <a:pathLst>
                <a:path h="2250646" w="2282024">
                  <a:moveTo>
                    <a:pt x="0" y="0"/>
                  </a:moveTo>
                  <a:lnTo>
                    <a:pt x="2282023" y="0"/>
                  </a:lnTo>
                  <a:lnTo>
                    <a:pt x="2282023" y="2250646"/>
                  </a:lnTo>
                  <a:lnTo>
                    <a:pt x="0" y="22506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pic>
        <p:nvPicPr>
          <p:cNvPr name="Picture 19" id="19"/>
          <p:cNvPicPr>
            <a:picLocks noChangeAspect="true"/>
          </p:cNvPicPr>
          <p:nvPr/>
        </p:nvPicPr>
        <p:blipFill>
          <a:blip r:embed="rId10"/>
          <a:stretch>
            <a:fillRect/>
          </a:stretch>
        </p:blipFill>
        <p:spPr>
          <a:xfrm rot="0">
            <a:off x="-181042" y="2911482"/>
            <a:ext cx="9738360" cy="3463664"/>
          </a:xfrm>
          <a:prstGeom prst="rect">
            <a:avLst/>
          </a:prstGeom>
        </p:spPr>
      </p:pic>
      <p:sp>
        <p:nvSpPr>
          <p:cNvPr name="Freeform 20" id="20"/>
          <p:cNvSpPr/>
          <p:nvPr/>
        </p:nvSpPr>
        <p:spPr>
          <a:xfrm flipH="false" flipV="false" rot="0">
            <a:off x="16291267" y="6695996"/>
            <a:ext cx="968033" cy="3367072"/>
          </a:xfrm>
          <a:custGeom>
            <a:avLst/>
            <a:gdLst/>
            <a:ahLst/>
            <a:cxnLst/>
            <a:rect r="r" b="b" t="t" l="l"/>
            <a:pathLst>
              <a:path h="3367072" w="968033">
                <a:moveTo>
                  <a:pt x="0" y="0"/>
                </a:moveTo>
                <a:lnTo>
                  <a:pt x="968033" y="0"/>
                </a:lnTo>
                <a:lnTo>
                  <a:pt x="968033" y="3367072"/>
                </a:lnTo>
                <a:lnTo>
                  <a:pt x="0" y="336707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0">
            <a:off x="16588886" y="5446571"/>
            <a:ext cx="846639" cy="1106718"/>
          </a:xfrm>
          <a:custGeom>
            <a:avLst/>
            <a:gdLst/>
            <a:ahLst/>
            <a:cxnLst/>
            <a:rect r="r" b="b" t="t" l="l"/>
            <a:pathLst>
              <a:path h="1106718" w="846639">
                <a:moveTo>
                  <a:pt x="0" y="0"/>
                </a:moveTo>
                <a:lnTo>
                  <a:pt x="846639" y="0"/>
                </a:lnTo>
                <a:lnTo>
                  <a:pt x="846639" y="1106718"/>
                </a:lnTo>
                <a:lnTo>
                  <a:pt x="0" y="110671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2" id="22"/>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23" id="23"/>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
        <p:nvSpPr>
          <p:cNvPr name="TextBox 24" id="24"/>
          <p:cNvSpPr txBox="true"/>
          <p:nvPr/>
        </p:nvSpPr>
        <p:spPr>
          <a:xfrm rot="0">
            <a:off x="630488" y="2208536"/>
            <a:ext cx="10740561" cy="1076326"/>
          </a:xfrm>
          <a:prstGeom prst="rect">
            <a:avLst/>
          </a:prstGeom>
        </p:spPr>
        <p:txBody>
          <a:bodyPr anchor="t" rtlCol="false" tIns="0" lIns="0" bIns="0" rIns="0">
            <a:spAutoFit/>
          </a:bodyPr>
          <a:lstStyle/>
          <a:p>
            <a:pPr algn="l">
              <a:lnSpc>
                <a:spcPts val="8399"/>
              </a:lnSpc>
              <a:spcBef>
                <a:spcPct val="0"/>
              </a:spcBef>
            </a:pPr>
            <a:r>
              <a:rPr lang="en-US" b="true" sz="5999">
                <a:solidFill>
                  <a:srgbClr val="142143"/>
                </a:solidFill>
                <a:latin typeface="Poppins Bold"/>
                <a:ea typeface="Poppins Bold"/>
                <a:cs typeface="Poppins Bold"/>
                <a:sym typeface="Poppins Bold"/>
              </a:rPr>
              <a:t>This session is all about </a:t>
            </a:r>
          </a:p>
        </p:txBody>
      </p:sp>
      <p:sp>
        <p:nvSpPr>
          <p:cNvPr name="TextBox 25" id="25"/>
          <p:cNvSpPr txBox="true"/>
          <p:nvPr/>
        </p:nvSpPr>
        <p:spPr>
          <a:xfrm rot="0">
            <a:off x="9016471" y="3852271"/>
            <a:ext cx="9021498" cy="1254192"/>
          </a:xfrm>
          <a:prstGeom prst="rect">
            <a:avLst/>
          </a:prstGeom>
        </p:spPr>
        <p:txBody>
          <a:bodyPr anchor="t" rtlCol="false" tIns="0" lIns="0" bIns="0" rIns="0">
            <a:spAutoFit/>
          </a:bodyPr>
          <a:lstStyle/>
          <a:p>
            <a:pPr algn="l">
              <a:lnSpc>
                <a:spcPts val="4900"/>
              </a:lnSpc>
              <a:spcBef>
                <a:spcPct val="0"/>
              </a:spcBef>
            </a:pPr>
            <a:r>
              <a:rPr lang="en-US" sz="3500">
                <a:solidFill>
                  <a:srgbClr val="142143"/>
                </a:solidFill>
                <a:latin typeface="Poppins"/>
                <a:ea typeface="Poppins"/>
                <a:cs typeface="Poppins"/>
                <a:sym typeface="Poppins"/>
              </a:rPr>
              <a:t>Pick a mountain, use the height as your fundraising target.</a:t>
            </a:r>
          </a:p>
        </p:txBody>
      </p:sp>
      <p:sp>
        <p:nvSpPr>
          <p:cNvPr name="TextBox 26" id="26"/>
          <p:cNvSpPr txBox="true"/>
          <p:nvPr/>
        </p:nvSpPr>
        <p:spPr>
          <a:xfrm rot="0">
            <a:off x="5508722" y="6363716"/>
            <a:ext cx="10198952" cy="1039706"/>
          </a:xfrm>
          <a:prstGeom prst="rect">
            <a:avLst/>
          </a:prstGeom>
        </p:spPr>
        <p:txBody>
          <a:bodyPr anchor="t" rtlCol="false" tIns="0" lIns="0" bIns="0" rIns="0">
            <a:spAutoFit/>
          </a:bodyPr>
          <a:lstStyle/>
          <a:p>
            <a:pPr algn="l">
              <a:lnSpc>
                <a:spcPts val="4118"/>
              </a:lnSpc>
              <a:spcBef>
                <a:spcPct val="0"/>
              </a:spcBef>
            </a:pPr>
            <a:r>
              <a:rPr lang="en-US" sz="2941">
                <a:solidFill>
                  <a:srgbClr val="142143"/>
                </a:solidFill>
                <a:latin typeface="Poppins"/>
                <a:ea typeface="Poppins"/>
                <a:cs typeface="Poppins"/>
                <a:sym typeface="Poppins"/>
              </a:rPr>
              <a:t>For example: </a:t>
            </a:r>
            <a:r>
              <a:rPr lang="en-US" sz="2941">
                <a:solidFill>
                  <a:srgbClr val="142143"/>
                </a:solidFill>
                <a:latin typeface="Poppins"/>
                <a:ea typeface="Poppins"/>
                <a:cs typeface="Poppins"/>
                <a:sym typeface="Poppins"/>
              </a:rPr>
              <a:t>Ben Nevis, Scotland = 1345m</a:t>
            </a:r>
          </a:p>
          <a:p>
            <a:pPr algn="l">
              <a:lnSpc>
                <a:spcPts val="4118"/>
              </a:lnSpc>
              <a:spcBef>
                <a:spcPct val="0"/>
              </a:spcBef>
            </a:pPr>
            <a:r>
              <a:rPr lang="en-US" sz="2941">
                <a:solidFill>
                  <a:srgbClr val="142143"/>
                </a:solidFill>
                <a:latin typeface="Poppins"/>
                <a:ea typeface="Poppins"/>
                <a:cs typeface="Poppins"/>
                <a:sym typeface="Poppins"/>
              </a:rPr>
              <a:t>Your target could be...</a:t>
            </a:r>
          </a:p>
        </p:txBody>
      </p:sp>
      <p:sp>
        <p:nvSpPr>
          <p:cNvPr name="TextBox 27" id="27"/>
          <p:cNvSpPr txBox="true"/>
          <p:nvPr/>
        </p:nvSpPr>
        <p:spPr>
          <a:xfrm rot="0">
            <a:off x="4978496" y="8117797"/>
            <a:ext cx="3285500" cy="1063650"/>
          </a:xfrm>
          <a:prstGeom prst="rect">
            <a:avLst/>
          </a:prstGeom>
        </p:spPr>
        <p:txBody>
          <a:bodyPr anchor="t" rtlCol="false" tIns="0" lIns="0" bIns="0" rIns="0">
            <a:spAutoFit/>
          </a:bodyPr>
          <a:lstStyle/>
          <a:p>
            <a:pPr algn="ctr">
              <a:lnSpc>
                <a:spcPts val="8357"/>
              </a:lnSpc>
              <a:spcBef>
                <a:spcPct val="0"/>
              </a:spcBef>
            </a:pPr>
            <a:r>
              <a:rPr lang="en-US" sz="5969">
                <a:solidFill>
                  <a:srgbClr val="142143"/>
                </a:solidFill>
                <a:latin typeface="Poppins"/>
                <a:ea typeface="Poppins"/>
                <a:cs typeface="Poppins"/>
                <a:sym typeface="Poppins"/>
              </a:rPr>
              <a:t>£</a:t>
            </a:r>
            <a:r>
              <a:rPr lang="en-US" sz="5969">
                <a:solidFill>
                  <a:srgbClr val="142143"/>
                </a:solidFill>
                <a:latin typeface="Poppins"/>
                <a:ea typeface="Poppins"/>
                <a:cs typeface="Poppins"/>
                <a:sym typeface="Poppins"/>
              </a:rPr>
              <a:t>1345.00</a:t>
            </a:r>
          </a:p>
        </p:txBody>
      </p:sp>
      <p:sp>
        <p:nvSpPr>
          <p:cNvPr name="TextBox 28" id="28"/>
          <p:cNvSpPr txBox="true"/>
          <p:nvPr/>
        </p:nvSpPr>
        <p:spPr>
          <a:xfrm rot="0">
            <a:off x="7831900" y="10065969"/>
            <a:ext cx="6061511" cy="1261245"/>
          </a:xfrm>
          <a:prstGeom prst="rect">
            <a:avLst/>
          </a:prstGeom>
        </p:spPr>
        <p:txBody>
          <a:bodyPr anchor="t" rtlCol="false" tIns="0" lIns="0" bIns="0" rIns="0">
            <a:spAutoFit/>
          </a:bodyPr>
          <a:lstStyle/>
          <a:p>
            <a:pPr algn="ctr">
              <a:lnSpc>
                <a:spcPts val="9852"/>
              </a:lnSpc>
              <a:spcBef>
                <a:spcPct val="0"/>
              </a:spcBef>
            </a:pPr>
            <a:r>
              <a:rPr lang="en-US" sz="7037">
                <a:solidFill>
                  <a:srgbClr val="142143"/>
                </a:solidFill>
                <a:latin typeface="Poppins"/>
                <a:ea typeface="Poppins"/>
                <a:cs typeface="Poppins"/>
                <a:sym typeface="Poppins"/>
              </a:rPr>
              <a:t>£</a:t>
            </a:r>
            <a:r>
              <a:rPr lang="en-US" sz="7037">
                <a:solidFill>
                  <a:srgbClr val="142143"/>
                </a:solidFill>
                <a:latin typeface="Poppins"/>
                <a:ea typeface="Poppins"/>
                <a:cs typeface="Poppins"/>
                <a:sym typeface="Poppins"/>
              </a:rPr>
              <a:t>134.50</a:t>
            </a:r>
          </a:p>
        </p:txBody>
      </p:sp>
      <p:sp>
        <p:nvSpPr>
          <p:cNvPr name="TextBox 29" id="29"/>
          <p:cNvSpPr txBox="true"/>
          <p:nvPr/>
        </p:nvSpPr>
        <p:spPr>
          <a:xfrm rot="0">
            <a:off x="12545232" y="8117797"/>
            <a:ext cx="3285500" cy="1063650"/>
          </a:xfrm>
          <a:prstGeom prst="rect">
            <a:avLst/>
          </a:prstGeom>
        </p:spPr>
        <p:txBody>
          <a:bodyPr anchor="t" rtlCol="false" tIns="0" lIns="0" bIns="0" rIns="0">
            <a:spAutoFit/>
          </a:bodyPr>
          <a:lstStyle/>
          <a:p>
            <a:pPr algn="ctr">
              <a:lnSpc>
                <a:spcPts val="8357"/>
              </a:lnSpc>
              <a:spcBef>
                <a:spcPct val="0"/>
              </a:spcBef>
            </a:pPr>
            <a:r>
              <a:rPr lang="en-US" sz="5969">
                <a:solidFill>
                  <a:srgbClr val="142143"/>
                </a:solidFill>
                <a:latin typeface="Poppins"/>
                <a:ea typeface="Poppins"/>
                <a:cs typeface="Poppins"/>
                <a:sym typeface="Poppins"/>
              </a:rPr>
              <a:t>£</a:t>
            </a:r>
            <a:r>
              <a:rPr lang="en-US" sz="5969">
                <a:solidFill>
                  <a:srgbClr val="142143"/>
                </a:solidFill>
                <a:latin typeface="Poppins"/>
                <a:ea typeface="Poppins"/>
                <a:cs typeface="Poppins"/>
                <a:sym typeface="Poppins"/>
              </a:rPr>
              <a:t>13.45</a:t>
            </a:r>
          </a:p>
        </p:txBody>
      </p:sp>
      <p:sp>
        <p:nvSpPr>
          <p:cNvPr name="TextBox 30" id="30"/>
          <p:cNvSpPr txBox="true"/>
          <p:nvPr/>
        </p:nvSpPr>
        <p:spPr>
          <a:xfrm rot="0">
            <a:off x="9016471" y="8117797"/>
            <a:ext cx="3285500" cy="1063650"/>
          </a:xfrm>
          <a:prstGeom prst="rect">
            <a:avLst/>
          </a:prstGeom>
        </p:spPr>
        <p:txBody>
          <a:bodyPr anchor="t" rtlCol="false" tIns="0" lIns="0" bIns="0" rIns="0">
            <a:spAutoFit/>
          </a:bodyPr>
          <a:lstStyle/>
          <a:p>
            <a:pPr algn="ctr">
              <a:lnSpc>
                <a:spcPts val="8357"/>
              </a:lnSpc>
              <a:spcBef>
                <a:spcPct val="0"/>
              </a:spcBef>
            </a:pPr>
            <a:r>
              <a:rPr lang="en-US" sz="5969">
                <a:solidFill>
                  <a:srgbClr val="142143"/>
                </a:solidFill>
                <a:latin typeface="Poppins"/>
                <a:ea typeface="Poppins"/>
                <a:cs typeface="Poppins"/>
                <a:sym typeface="Poppins"/>
              </a:rPr>
              <a:t>£</a:t>
            </a:r>
            <a:r>
              <a:rPr lang="en-US" sz="5969">
                <a:solidFill>
                  <a:srgbClr val="142143"/>
                </a:solidFill>
                <a:latin typeface="Poppins"/>
                <a:ea typeface="Poppins"/>
                <a:cs typeface="Poppins"/>
                <a:sym typeface="Poppins"/>
              </a:rPr>
              <a:t>134.50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TextBox 15" id="15"/>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16" id="16"/>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grpSp>
        <p:nvGrpSpPr>
          <p:cNvPr name="Group 17" id="17"/>
          <p:cNvGrpSpPr/>
          <p:nvPr/>
        </p:nvGrpSpPr>
        <p:grpSpPr>
          <a:xfrm rot="0">
            <a:off x="630488" y="405792"/>
            <a:ext cx="17657512" cy="9881208"/>
            <a:chOff x="0" y="0"/>
            <a:chExt cx="23543349" cy="13174944"/>
          </a:xfrm>
        </p:grpSpPr>
        <p:sp>
          <p:nvSpPr>
            <p:cNvPr name="Freeform 18" id="18"/>
            <p:cNvSpPr/>
            <p:nvPr/>
          </p:nvSpPr>
          <p:spPr>
            <a:xfrm flipH="false" flipV="false" rot="0">
              <a:off x="15741264" y="2140763"/>
              <a:ext cx="7802085" cy="11034181"/>
            </a:xfrm>
            <a:custGeom>
              <a:avLst/>
              <a:gdLst/>
              <a:ahLst/>
              <a:cxnLst/>
              <a:rect r="r" b="b" t="t" l="l"/>
              <a:pathLst>
                <a:path h="11034181" w="7802085">
                  <a:moveTo>
                    <a:pt x="0" y="0"/>
                  </a:moveTo>
                  <a:lnTo>
                    <a:pt x="7802085" y="0"/>
                  </a:lnTo>
                  <a:lnTo>
                    <a:pt x="7802085" y="11034181"/>
                  </a:lnTo>
                  <a:lnTo>
                    <a:pt x="0" y="11034181"/>
                  </a:lnTo>
                  <a:lnTo>
                    <a:pt x="0" y="0"/>
                  </a:lnTo>
                  <a:close/>
                </a:path>
              </a:pathLst>
            </a:custGeom>
            <a:blipFill>
              <a:blip r:embed="rId5"/>
              <a:stretch>
                <a:fillRect l="0" t="0" r="0" b="0"/>
              </a:stretch>
            </a:blipFill>
          </p:spPr>
        </p:sp>
        <p:sp>
          <p:nvSpPr>
            <p:cNvPr name="Freeform 19" id="19"/>
            <p:cNvSpPr/>
            <p:nvPr/>
          </p:nvSpPr>
          <p:spPr>
            <a:xfrm flipH="false" flipV="false" rot="0">
              <a:off x="18822499" y="0"/>
              <a:ext cx="3787997" cy="4281526"/>
            </a:xfrm>
            <a:custGeom>
              <a:avLst/>
              <a:gdLst/>
              <a:ahLst/>
              <a:cxnLst/>
              <a:rect r="r" b="b" t="t" l="l"/>
              <a:pathLst>
                <a:path h="4281526" w="3787997">
                  <a:moveTo>
                    <a:pt x="0" y="0"/>
                  </a:moveTo>
                  <a:lnTo>
                    <a:pt x="3787997" y="0"/>
                  </a:lnTo>
                  <a:lnTo>
                    <a:pt x="3787997" y="4281526"/>
                  </a:lnTo>
                  <a:lnTo>
                    <a:pt x="0" y="4281526"/>
                  </a:lnTo>
                  <a:lnTo>
                    <a:pt x="0" y="0"/>
                  </a:lnTo>
                  <a:close/>
                </a:path>
              </a:pathLst>
            </a:custGeom>
            <a:blipFill>
              <a:blip r:embed="rId6"/>
              <a:stretch>
                <a:fillRect l="0" t="0" r="0" b="0"/>
              </a:stretch>
            </a:blipFill>
          </p:spPr>
        </p:sp>
        <p:sp>
          <p:nvSpPr>
            <p:cNvPr name="TextBox 20" id="20"/>
            <p:cNvSpPr txBox="true"/>
            <p:nvPr/>
          </p:nvSpPr>
          <p:spPr>
            <a:xfrm rot="0">
              <a:off x="0" y="2640294"/>
              <a:ext cx="9128751" cy="1377951"/>
            </a:xfrm>
            <a:prstGeom prst="rect">
              <a:avLst/>
            </a:prstGeom>
          </p:spPr>
          <p:txBody>
            <a:bodyPr anchor="t" rtlCol="false" tIns="0" lIns="0" bIns="0" rIns="0">
              <a:spAutoFit/>
            </a:bodyPr>
            <a:lstStyle/>
            <a:p>
              <a:pPr algn="l">
                <a:lnSpc>
                  <a:spcPts val="8399"/>
                </a:lnSpc>
                <a:spcBef>
                  <a:spcPct val="0"/>
                </a:spcBef>
              </a:pPr>
              <a:r>
                <a:rPr lang="en-US" b="true" sz="5999">
                  <a:solidFill>
                    <a:srgbClr val="142143"/>
                  </a:solidFill>
                  <a:latin typeface="Poppins Bold"/>
                  <a:ea typeface="Poppins Bold"/>
                  <a:cs typeface="Poppins Bold"/>
                  <a:sym typeface="Poppins Bold"/>
                </a:rPr>
                <a:t>Our inspiration!</a:t>
              </a:r>
            </a:p>
          </p:txBody>
        </p:sp>
        <p:sp>
          <p:nvSpPr>
            <p:cNvPr name="TextBox 21" id="21"/>
            <p:cNvSpPr txBox="true"/>
            <p:nvPr/>
          </p:nvSpPr>
          <p:spPr>
            <a:xfrm rot="0">
              <a:off x="0" y="4147784"/>
              <a:ext cx="14958916" cy="1953260"/>
            </a:xfrm>
            <a:prstGeom prst="rect">
              <a:avLst/>
            </a:prstGeom>
          </p:spPr>
          <p:txBody>
            <a:bodyPr anchor="t" rtlCol="false" tIns="0" lIns="0" bIns="0" rIns="0">
              <a:spAutoFit/>
            </a:bodyPr>
            <a:lstStyle/>
            <a:p>
              <a:pPr algn="l">
                <a:lnSpc>
                  <a:spcPts val="5880"/>
                </a:lnSpc>
                <a:spcBef>
                  <a:spcPct val="0"/>
                </a:spcBef>
              </a:pPr>
              <a:r>
                <a:rPr lang="en-US" sz="4200">
                  <a:solidFill>
                    <a:srgbClr val="142143"/>
                  </a:solidFill>
                  <a:latin typeface="Poppins"/>
                  <a:ea typeface="Poppins"/>
                  <a:cs typeface="Poppins"/>
                  <a:sym typeface="Poppins"/>
                </a:rPr>
                <a:t>Pier Giorgio Frassati is a Vincentian saint who loved:</a:t>
              </a:r>
            </a:p>
          </p:txBody>
        </p:sp>
        <p:sp>
          <p:nvSpPr>
            <p:cNvPr name="Freeform 22" id="22"/>
            <p:cNvSpPr/>
            <p:nvPr/>
          </p:nvSpPr>
          <p:spPr>
            <a:xfrm flipH="false" flipV="false" rot="0">
              <a:off x="378839" y="10226144"/>
              <a:ext cx="1612117" cy="1037800"/>
            </a:xfrm>
            <a:custGeom>
              <a:avLst/>
              <a:gdLst/>
              <a:ahLst/>
              <a:cxnLst/>
              <a:rect r="r" b="b" t="t" l="l"/>
              <a:pathLst>
                <a:path h="1037800" w="1612117">
                  <a:moveTo>
                    <a:pt x="0" y="0"/>
                  </a:moveTo>
                  <a:lnTo>
                    <a:pt x="1612117" y="0"/>
                  </a:lnTo>
                  <a:lnTo>
                    <a:pt x="1612117" y="1037801"/>
                  </a:lnTo>
                  <a:lnTo>
                    <a:pt x="0" y="10378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3" id="23"/>
            <p:cNvSpPr txBox="true"/>
            <p:nvPr/>
          </p:nvSpPr>
          <p:spPr>
            <a:xfrm rot="0">
              <a:off x="2439843" y="10212946"/>
              <a:ext cx="12330864" cy="1110615"/>
            </a:xfrm>
            <a:prstGeom prst="rect">
              <a:avLst/>
            </a:prstGeom>
          </p:spPr>
          <p:txBody>
            <a:bodyPr anchor="t" rtlCol="false" tIns="0" lIns="0" bIns="0" rIns="0">
              <a:spAutoFit/>
            </a:bodyPr>
            <a:lstStyle/>
            <a:p>
              <a:pPr algn="l">
                <a:lnSpc>
                  <a:spcPts val="6719"/>
                </a:lnSpc>
              </a:pPr>
              <a:r>
                <a:rPr lang="en-US" sz="4800" b="true">
                  <a:solidFill>
                    <a:srgbClr val="142143"/>
                  </a:solidFill>
                  <a:latin typeface="Poppins Bold"/>
                  <a:ea typeface="Poppins Bold"/>
                  <a:cs typeface="Poppins Bold"/>
                  <a:sym typeface="Poppins Bold"/>
                </a:rPr>
                <a:t>Verso L’Alto - To the Heights</a:t>
              </a:r>
            </a:p>
          </p:txBody>
        </p:sp>
        <p:sp>
          <p:nvSpPr>
            <p:cNvPr name="Freeform 24" id="24"/>
            <p:cNvSpPr/>
            <p:nvPr/>
          </p:nvSpPr>
          <p:spPr>
            <a:xfrm flipH="false" flipV="false" rot="0">
              <a:off x="501646" y="6555567"/>
              <a:ext cx="2455545" cy="2243754"/>
            </a:xfrm>
            <a:custGeom>
              <a:avLst/>
              <a:gdLst/>
              <a:ahLst/>
              <a:cxnLst/>
              <a:rect r="r" b="b" t="t" l="l"/>
              <a:pathLst>
                <a:path h="2243754" w="2455545">
                  <a:moveTo>
                    <a:pt x="0" y="0"/>
                  </a:moveTo>
                  <a:lnTo>
                    <a:pt x="2455545" y="0"/>
                  </a:lnTo>
                  <a:lnTo>
                    <a:pt x="2455545" y="2243754"/>
                  </a:lnTo>
                  <a:lnTo>
                    <a:pt x="0" y="224375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5" id="25"/>
            <p:cNvSpPr/>
            <p:nvPr/>
          </p:nvSpPr>
          <p:spPr>
            <a:xfrm flipH="false" flipV="false" rot="0">
              <a:off x="5962163" y="7976858"/>
              <a:ext cx="2351233" cy="1880987"/>
            </a:xfrm>
            <a:custGeom>
              <a:avLst/>
              <a:gdLst/>
              <a:ahLst/>
              <a:cxnLst/>
              <a:rect r="r" b="b" t="t" l="l"/>
              <a:pathLst>
                <a:path h="1880987" w="2351233">
                  <a:moveTo>
                    <a:pt x="0" y="0"/>
                  </a:moveTo>
                  <a:lnTo>
                    <a:pt x="2351233" y="0"/>
                  </a:lnTo>
                  <a:lnTo>
                    <a:pt x="2351233" y="1880986"/>
                  </a:lnTo>
                  <a:lnTo>
                    <a:pt x="0" y="18809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6" id="26"/>
            <p:cNvSpPr/>
            <p:nvPr/>
          </p:nvSpPr>
          <p:spPr>
            <a:xfrm flipH="false" flipV="false" rot="0">
              <a:off x="11190335" y="6555567"/>
              <a:ext cx="3419045" cy="1282142"/>
            </a:xfrm>
            <a:custGeom>
              <a:avLst/>
              <a:gdLst/>
              <a:ahLst/>
              <a:cxnLst/>
              <a:rect r="r" b="b" t="t" l="l"/>
              <a:pathLst>
                <a:path h="1282142" w="3419045">
                  <a:moveTo>
                    <a:pt x="0" y="0"/>
                  </a:moveTo>
                  <a:lnTo>
                    <a:pt x="3419045" y="0"/>
                  </a:lnTo>
                  <a:lnTo>
                    <a:pt x="3419045" y="1282142"/>
                  </a:lnTo>
                  <a:lnTo>
                    <a:pt x="0" y="128214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7" id="27"/>
            <p:cNvSpPr txBox="true"/>
            <p:nvPr/>
          </p:nvSpPr>
          <p:spPr>
            <a:xfrm rot="0">
              <a:off x="5763716" y="6469842"/>
              <a:ext cx="2748128" cy="1368407"/>
            </a:xfrm>
            <a:prstGeom prst="rect">
              <a:avLst/>
            </a:prstGeom>
          </p:spPr>
          <p:txBody>
            <a:bodyPr anchor="t" rtlCol="false" tIns="0" lIns="0" bIns="0" rIns="0">
              <a:spAutoFit/>
            </a:bodyPr>
            <a:lstStyle/>
            <a:p>
              <a:pPr algn="ctr">
                <a:lnSpc>
                  <a:spcPts val="4118"/>
                </a:lnSpc>
              </a:pPr>
              <a:r>
                <a:rPr lang="en-US" sz="2941">
                  <a:solidFill>
                    <a:srgbClr val="142143"/>
                  </a:solidFill>
                  <a:latin typeface="Poppins"/>
                  <a:ea typeface="Poppins"/>
                  <a:cs typeface="Poppins"/>
                  <a:sym typeface="Poppins"/>
                </a:rPr>
                <a:t>Caring </a:t>
              </a:r>
            </a:p>
            <a:p>
              <a:pPr algn="ctr">
                <a:lnSpc>
                  <a:spcPts val="4118"/>
                </a:lnSpc>
              </a:pPr>
              <a:r>
                <a:rPr lang="en-US" sz="2941">
                  <a:solidFill>
                    <a:srgbClr val="142143"/>
                  </a:solidFill>
                  <a:latin typeface="Poppins"/>
                  <a:ea typeface="Poppins"/>
                  <a:cs typeface="Poppins"/>
                  <a:sym typeface="Poppins"/>
                </a:rPr>
                <a:t>for others</a:t>
              </a:r>
            </a:p>
          </p:txBody>
        </p:sp>
        <p:sp>
          <p:nvSpPr>
            <p:cNvPr name="TextBox 28" id="28"/>
            <p:cNvSpPr txBox="true"/>
            <p:nvPr/>
          </p:nvSpPr>
          <p:spPr>
            <a:xfrm rot="0">
              <a:off x="11434888" y="8489438"/>
              <a:ext cx="2929940" cy="1368407"/>
            </a:xfrm>
            <a:prstGeom prst="rect">
              <a:avLst/>
            </a:prstGeom>
          </p:spPr>
          <p:txBody>
            <a:bodyPr anchor="t" rtlCol="false" tIns="0" lIns="0" bIns="0" rIns="0">
              <a:spAutoFit/>
            </a:bodyPr>
            <a:lstStyle/>
            <a:p>
              <a:pPr algn="ctr">
                <a:lnSpc>
                  <a:spcPts val="4118"/>
                </a:lnSpc>
                <a:spcBef>
                  <a:spcPct val="0"/>
                </a:spcBef>
              </a:pPr>
              <a:r>
                <a:rPr lang="en-US" sz="2941">
                  <a:solidFill>
                    <a:srgbClr val="142143"/>
                  </a:solidFill>
                  <a:latin typeface="Poppins"/>
                  <a:ea typeface="Poppins"/>
                  <a:cs typeface="Poppins"/>
                  <a:sym typeface="Poppins"/>
                </a:rPr>
                <a:t>Climbing mountains!</a:t>
              </a:r>
            </a:p>
          </p:txBody>
        </p:sp>
        <p:sp>
          <p:nvSpPr>
            <p:cNvPr name="TextBox 29" id="29"/>
            <p:cNvSpPr txBox="true"/>
            <p:nvPr/>
          </p:nvSpPr>
          <p:spPr>
            <a:xfrm rot="0">
              <a:off x="349536" y="8835014"/>
              <a:ext cx="2748128" cy="677254"/>
            </a:xfrm>
            <a:prstGeom prst="rect">
              <a:avLst/>
            </a:prstGeom>
          </p:spPr>
          <p:txBody>
            <a:bodyPr anchor="t" rtlCol="false" tIns="0" lIns="0" bIns="0" rIns="0">
              <a:spAutoFit/>
            </a:bodyPr>
            <a:lstStyle/>
            <a:p>
              <a:pPr algn="ctr">
                <a:lnSpc>
                  <a:spcPts val="4118"/>
                </a:lnSpc>
              </a:pPr>
              <a:r>
                <a:rPr lang="en-US" sz="2941">
                  <a:solidFill>
                    <a:srgbClr val="142143"/>
                  </a:solidFill>
                  <a:latin typeface="Poppins"/>
                  <a:ea typeface="Poppins"/>
                  <a:cs typeface="Poppins"/>
                  <a:sym typeface="Poppins"/>
                </a:rPr>
                <a:t>His faith</a:t>
              </a:r>
            </a:p>
          </p:txBody>
        </p:sp>
        <p:sp>
          <p:nvSpPr>
            <p:cNvPr name="TextBox 30" id="30"/>
            <p:cNvSpPr txBox="true"/>
            <p:nvPr/>
          </p:nvSpPr>
          <p:spPr>
            <a:xfrm rot="0">
              <a:off x="378839" y="11577561"/>
              <a:ext cx="14958916" cy="962660"/>
            </a:xfrm>
            <a:prstGeom prst="rect">
              <a:avLst/>
            </a:prstGeom>
          </p:spPr>
          <p:txBody>
            <a:bodyPr anchor="t" rtlCol="false" tIns="0" lIns="0" bIns="0" rIns="0">
              <a:spAutoFit/>
            </a:bodyPr>
            <a:lstStyle/>
            <a:p>
              <a:pPr algn="l">
                <a:lnSpc>
                  <a:spcPts val="5880"/>
                </a:lnSpc>
                <a:spcBef>
                  <a:spcPct val="0"/>
                </a:spcBef>
              </a:pPr>
              <a:r>
                <a:rPr lang="en-US" sz="4200">
                  <a:solidFill>
                    <a:srgbClr val="142143"/>
                  </a:solidFill>
                  <a:latin typeface="Poppins"/>
                  <a:ea typeface="Poppins"/>
                  <a:cs typeface="Poppins"/>
                  <a:sym typeface="Poppins"/>
                </a:rPr>
                <a:t>He was a member of the SVP-just like you!</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sp>
        <p:nvSpPr>
          <p:cNvPr name="Freeform 16" id="16"/>
          <p:cNvSpPr/>
          <p:nvPr/>
        </p:nvSpPr>
        <p:spPr>
          <a:xfrm flipH="false" flipV="false" rot="0">
            <a:off x="11086370" y="3807695"/>
            <a:ext cx="3660993" cy="5989355"/>
          </a:xfrm>
          <a:custGeom>
            <a:avLst/>
            <a:gdLst/>
            <a:ahLst/>
            <a:cxnLst/>
            <a:rect r="r" b="b" t="t" l="l"/>
            <a:pathLst>
              <a:path h="5989355" w="3660993">
                <a:moveTo>
                  <a:pt x="0" y="0"/>
                </a:moveTo>
                <a:lnTo>
                  <a:pt x="3660993" y="0"/>
                </a:lnTo>
                <a:lnTo>
                  <a:pt x="3660993" y="5989355"/>
                </a:lnTo>
                <a:lnTo>
                  <a:pt x="0" y="59893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18" id="18"/>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
        <p:nvSpPr>
          <p:cNvPr name="TextBox 19" id="19"/>
          <p:cNvSpPr txBox="true"/>
          <p:nvPr/>
        </p:nvSpPr>
        <p:spPr>
          <a:xfrm rot="0">
            <a:off x="1542709" y="3598145"/>
            <a:ext cx="8784808" cy="5201078"/>
          </a:xfrm>
          <a:prstGeom prst="rect">
            <a:avLst/>
          </a:prstGeom>
        </p:spPr>
        <p:txBody>
          <a:bodyPr anchor="t" rtlCol="false" tIns="0" lIns="0" bIns="0" rIns="0">
            <a:spAutoFit/>
          </a:bodyPr>
          <a:lstStyle/>
          <a:p>
            <a:pPr algn="l">
              <a:lnSpc>
                <a:spcPts val="10284"/>
              </a:lnSpc>
              <a:spcBef>
                <a:spcPct val="0"/>
              </a:spcBef>
            </a:pPr>
            <a:r>
              <a:rPr lang="en-US" b="true" sz="7346">
                <a:solidFill>
                  <a:srgbClr val="142143"/>
                </a:solidFill>
                <a:latin typeface="Poppins Bold"/>
                <a:ea typeface="Poppins Bold"/>
                <a:cs typeface="Poppins Bold"/>
                <a:sym typeface="Poppins Bold"/>
              </a:rPr>
              <a:t>How does the SVP use donations to support people in need?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pic>
        <p:nvPicPr>
          <p:cNvPr name="Picture 16" id="16"/>
          <p:cNvPicPr>
            <a:picLocks noChangeAspect="true"/>
          </p:cNvPicPr>
          <p:nvPr/>
        </p:nvPicPr>
        <p:blipFill>
          <a:blip r:embed="rId6"/>
          <a:stretch>
            <a:fillRect/>
          </a:stretch>
        </p:blipFill>
        <p:spPr>
          <a:xfrm rot="0">
            <a:off x="657339" y="3241534"/>
            <a:ext cx="2357046" cy="1514970"/>
          </a:xfrm>
          <a:prstGeom prst="rect">
            <a:avLst/>
          </a:prstGeom>
        </p:spPr>
      </p:pic>
      <p:pic>
        <p:nvPicPr>
          <p:cNvPr name="Picture 17" id="17"/>
          <p:cNvPicPr>
            <a:picLocks noChangeAspect="true"/>
          </p:cNvPicPr>
          <p:nvPr/>
        </p:nvPicPr>
        <p:blipFill>
          <a:blip r:embed="rId7"/>
          <a:stretch>
            <a:fillRect/>
          </a:stretch>
        </p:blipFill>
        <p:spPr>
          <a:xfrm rot="0">
            <a:off x="618428" y="4544082"/>
            <a:ext cx="2823970" cy="1585840"/>
          </a:xfrm>
          <a:prstGeom prst="rect">
            <a:avLst/>
          </a:prstGeom>
        </p:spPr>
      </p:pic>
      <p:pic>
        <p:nvPicPr>
          <p:cNvPr name="Picture 18" id="18"/>
          <p:cNvPicPr>
            <a:picLocks noChangeAspect="true"/>
          </p:cNvPicPr>
          <p:nvPr/>
        </p:nvPicPr>
        <p:blipFill>
          <a:blip r:embed="rId8"/>
          <a:stretch>
            <a:fillRect/>
          </a:stretch>
        </p:blipFill>
        <p:spPr>
          <a:xfrm rot="0">
            <a:off x="538890" y="5903333"/>
            <a:ext cx="2983046" cy="1571391"/>
          </a:xfrm>
          <a:prstGeom prst="rect">
            <a:avLst/>
          </a:prstGeom>
        </p:spPr>
      </p:pic>
      <p:pic>
        <p:nvPicPr>
          <p:cNvPr name="Picture 19" id="19"/>
          <p:cNvPicPr>
            <a:picLocks noChangeAspect="true"/>
          </p:cNvPicPr>
          <p:nvPr/>
        </p:nvPicPr>
        <p:blipFill>
          <a:blip r:embed="rId9"/>
          <a:stretch>
            <a:fillRect/>
          </a:stretch>
        </p:blipFill>
        <p:spPr>
          <a:xfrm rot="0">
            <a:off x="318433" y="7182318"/>
            <a:ext cx="3744665" cy="1791271"/>
          </a:xfrm>
          <a:prstGeom prst="rect">
            <a:avLst/>
          </a:prstGeom>
        </p:spPr>
      </p:pic>
      <p:pic>
        <p:nvPicPr>
          <p:cNvPr name="Picture 20" id="20"/>
          <p:cNvPicPr>
            <a:picLocks noChangeAspect="true"/>
          </p:cNvPicPr>
          <p:nvPr/>
        </p:nvPicPr>
        <p:blipFill>
          <a:blip r:embed="rId10"/>
          <a:stretch>
            <a:fillRect/>
          </a:stretch>
        </p:blipFill>
        <p:spPr>
          <a:xfrm rot="0">
            <a:off x="77448" y="8471424"/>
            <a:ext cx="4007558" cy="1846092"/>
          </a:xfrm>
          <a:prstGeom prst="rect">
            <a:avLst/>
          </a:prstGeom>
        </p:spPr>
      </p:pic>
      <p:sp>
        <p:nvSpPr>
          <p:cNvPr name="Freeform 21" id="21"/>
          <p:cNvSpPr/>
          <p:nvPr/>
        </p:nvSpPr>
        <p:spPr>
          <a:xfrm flipH="false" flipV="false" rot="0">
            <a:off x="14591135" y="3709824"/>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11"/>
            <a:stretch>
              <a:fillRect l="0" t="0" r="0" b="0"/>
            </a:stretch>
          </a:blipFill>
        </p:spPr>
      </p:sp>
      <p:sp>
        <p:nvSpPr>
          <p:cNvPr name="Freeform 22" id="22"/>
          <p:cNvSpPr/>
          <p:nvPr/>
        </p:nvSpPr>
        <p:spPr>
          <a:xfrm flipH="false" flipV="false" rot="0">
            <a:off x="11665838" y="6558257"/>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11"/>
            <a:stretch>
              <a:fillRect l="0" t="0" r="0" b="0"/>
            </a:stretch>
          </a:blipFill>
        </p:spPr>
      </p:sp>
      <p:sp>
        <p:nvSpPr>
          <p:cNvPr name="Freeform 23" id="23"/>
          <p:cNvSpPr/>
          <p:nvPr/>
        </p:nvSpPr>
        <p:spPr>
          <a:xfrm flipH="false" flipV="false" rot="0">
            <a:off x="9953190" y="3152235"/>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11"/>
            <a:stretch>
              <a:fillRect l="0" t="0" r="0" b="0"/>
            </a:stretch>
          </a:blipFill>
        </p:spPr>
      </p:sp>
      <p:sp>
        <p:nvSpPr>
          <p:cNvPr name="Freeform 24" id="24"/>
          <p:cNvSpPr/>
          <p:nvPr/>
        </p:nvSpPr>
        <p:spPr>
          <a:xfrm flipH="false" flipV="false" rot="0">
            <a:off x="4672929" y="3263733"/>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11"/>
            <a:stretch>
              <a:fillRect l="0" t="0" r="0" b="0"/>
            </a:stretch>
          </a:blipFill>
        </p:spPr>
      </p:sp>
      <p:sp>
        <p:nvSpPr>
          <p:cNvPr name="Freeform 25" id="25"/>
          <p:cNvSpPr/>
          <p:nvPr/>
        </p:nvSpPr>
        <p:spPr>
          <a:xfrm flipH="false" flipV="false" rot="0">
            <a:off x="7163889" y="6558257"/>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11"/>
            <a:stretch>
              <a:fillRect l="0" t="0" r="0" b="0"/>
            </a:stretch>
          </a:blipFill>
        </p:spPr>
      </p:sp>
      <p:sp>
        <p:nvSpPr>
          <p:cNvPr name="Freeform 26" id="26"/>
          <p:cNvSpPr/>
          <p:nvPr/>
        </p:nvSpPr>
        <p:spPr>
          <a:xfrm flipH="false" flipV="false" rot="-10170724">
            <a:off x="4559022" y="7147342"/>
            <a:ext cx="2218882" cy="2554109"/>
          </a:xfrm>
          <a:custGeom>
            <a:avLst/>
            <a:gdLst/>
            <a:ahLst/>
            <a:cxnLst/>
            <a:rect r="r" b="b" t="t" l="l"/>
            <a:pathLst>
              <a:path h="2554109" w="2218882">
                <a:moveTo>
                  <a:pt x="0" y="0"/>
                </a:moveTo>
                <a:lnTo>
                  <a:pt x="2218883" y="0"/>
                </a:lnTo>
                <a:lnTo>
                  <a:pt x="2218883" y="2554109"/>
                </a:lnTo>
                <a:lnTo>
                  <a:pt x="0" y="255410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7" id="27"/>
          <p:cNvSpPr/>
          <p:nvPr/>
        </p:nvSpPr>
        <p:spPr>
          <a:xfrm flipH="false" flipV="false" rot="0">
            <a:off x="5105182" y="7317679"/>
            <a:ext cx="846639" cy="1106718"/>
          </a:xfrm>
          <a:custGeom>
            <a:avLst/>
            <a:gdLst/>
            <a:ahLst/>
            <a:cxnLst/>
            <a:rect r="r" b="b" t="t" l="l"/>
            <a:pathLst>
              <a:path h="1106718" w="846639">
                <a:moveTo>
                  <a:pt x="0" y="0"/>
                </a:moveTo>
                <a:lnTo>
                  <a:pt x="846639" y="0"/>
                </a:lnTo>
                <a:lnTo>
                  <a:pt x="846639" y="1106717"/>
                </a:lnTo>
                <a:lnTo>
                  <a:pt x="0" y="11067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8" id="28"/>
          <p:cNvSpPr/>
          <p:nvPr/>
        </p:nvSpPr>
        <p:spPr>
          <a:xfrm flipH="false" flipV="false" rot="0">
            <a:off x="5668464" y="3064359"/>
            <a:ext cx="2232638" cy="1105156"/>
          </a:xfrm>
          <a:custGeom>
            <a:avLst/>
            <a:gdLst/>
            <a:ahLst/>
            <a:cxnLst/>
            <a:rect r="r" b="b" t="t" l="l"/>
            <a:pathLst>
              <a:path h="1105156" w="2232638">
                <a:moveTo>
                  <a:pt x="0" y="0"/>
                </a:moveTo>
                <a:lnTo>
                  <a:pt x="2232638" y="0"/>
                </a:lnTo>
                <a:lnTo>
                  <a:pt x="2232638" y="1105156"/>
                </a:lnTo>
                <a:lnTo>
                  <a:pt x="0" y="110515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9" id="29"/>
          <p:cNvSpPr/>
          <p:nvPr/>
        </p:nvSpPr>
        <p:spPr>
          <a:xfrm flipH="false" flipV="false" rot="0">
            <a:off x="11135149" y="2924513"/>
            <a:ext cx="1061378" cy="1026884"/>
          </a:xfrm>
          <a:custGeom>
            <a:avLst/>
            <a:gdLst/>
            <a:ahLst/>
            <a:cxnLst/>
            <a:rect r="r" b="b" t="t" l="l"/>
            <a:pathLst>
              <a:path h="1026884" w="1061378">
                <a:moveTo>
                  <a:pt x="0" y="0"/>
                </a:moveTo>
                <a:lnTo>
                  <a:pt x="1061378" y="0"/>
                </a:lnTo>
                <a:lnTo>
                  <a:pt x="1061378" y="1026883"/>
                </a:lnTo>
                <a:lnTo>
                  <a:pt x="0" y="102688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0" id="30"/>
          <p:cNvSpPr/>
          <p:nvPr/>
        </p:nvSpPr>
        <p:spPr>
          <a:xfrm flipH="false" flipV="false" rot="0">
            <a:off x="16046339" y="6459116"/>
            <a:ext cx="1542022" cy="1218197"/>
          </a:xfrm>
          <a:custGeom>
            <a:avLst/>
            <a:gdLst/>
            <a:ahLst/>
            <a:cxnLst/>
            <a:rect r="r" b="b" t="t" l="l"/>
            <a:pathLst>
              <a:path h="1218197" w="1542022">
                <a:moveTo>
                  <a:pt x="0" y="0"/>
                </a:moveTo>
                <a:lnTo>
                  <a:pt x="1542021" y="0"/>
                </a:lnTo>
                <a:lnTo>
                  <a:pt x="1542021" y="1218197"/>
                </a:lnTo>
                <a:lnTo>
                  <a:pt x="0" y="1218197"/>
                </a:lnTo>
                <a:lnTo>
                  <a:pt x="0" y="0"/>
                </a:lnTo>
                <a:close/>
              </a:path>
            </a:pathLst>
          </a:custGeom>
          <a:blipFill>
            <a:blip r:embed="rId20"/>
            <a:stretch>
              <a:fillRect l="0" t="0" r="0" b="0"/>
            </a:stretch>
          </a:blipFill>
        </p:spPr>
      </p:sp>
      <p:sp>
        <p:nvSpPr>
          <p:cNvPr name="Freeform 31" id="31"/>
          <p:cNvSpPr/>
          <p:nvPr/>
        </p:nvSpPr>
        <p:spPr>
          <a:xfrm flipH="false" flipV="false" rot="0">
            <a:off x="14124718" y="8424396"/>
            <a:ext cx="1592415" cy="1218197"/>
          </a:xfrm>
          <a:custGeom>
            <a:avLst/>
            <a:gdLst/>
            <a:ahLst/>
            <a:cxnLst/>
            <a:rect r="r" b="b" t="t" l="l"/>
            <a:pathLst>
              <a:path h="1218197" w="1592415">
                <a:moveTo>
                  <a:pt x="0" y="0"/>
                </a:moveTo>
                <a:lnTo>
                  <a:pt x="1592415" y="0"/>
                </a:lnTo>
                <a:lnTo>
                  <a:pt x="1592415" y="1218198"/>
                </a:lnTo>
                <a:lnTo>
                  <a:pt x="0" y="1218198"/>
                </a:lnTo>
                <a:lnTo>
                  <a:pt x="0" y="0"/>
                </a:lnTo>
                <a:close/>
              </a:path>
            </a:pathLst>
          </a:custGeom>
          <a:blipFill>
            <a:blip r:embed="rId21"/>
            <a:stretch>
              <a:fillRect l="0" t="0" r="0" b="0"/>
            </a:stretch>
          </a:blipFill>
        </p:spPr>
      </p:sp>
      <p:sp>
        <p:nvSpPr>
          <p:cNvPr name="Freeform 32" id="32"/>
          <p:cNvSpPr/>
          <p:nvPr/>
        </p:nvSpPr>
        <p:spPr>
          <a:xfrm flipH="true" flipV="false" rot="0">
            <a:off x="5935113" y="8495156"/>
            <a:ext cx="1837393" cy="1076679"/>
          </a:xfrm>
          <a:custGeom>
            <a:avLst/>
            <a:gdLst/>
            <a:ahLst/>
            <a:cxnLst/>
            <a:rect r="r" b="b" t="t" l="l"/>
            <a:pathLst>
              <a:path h="1076679" w="1837393">
                <a:moveTo>
                  <a:pt x="1837393" y="0"/>
                </a:moveTo>
                <a:lnTo>
                  <a:pt x="0" y="0"/>
                </a:lnTo>
                <a:lnTo>
                  <a:pt x="0" y="1076678"/>
                </a:lnTo>
                <a:lnTo>
                  <a:pt x="1837393" y="1076678"/>
                </a:lnTo>
                <a:lnTo>
                  <a:pt x="1837393" y="0"/>
                </a:lnTo>
                <a:close/>
              </a:path>
            </a:pathLst>
          </a:custGeom>
          <a:blipFill>
            <a:blip r:embed="rId22"/>
            <a:stretch>
              <a:fillRect l="-2661" t="0" r="-2661" b="0"/>
            </a:stretch>
          </a:blipFill>
        </p:spPr>
      </p:sp>
      <p:sp>
        <p:nvSpPr>
          <p:cNvPr name="TextBox 33" id="33"/>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sp>
        <p:nvSpPr>
          <p:cNvPr name="TextBox 34" id="34"/>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
        <p:nvSpPr>
          <p:cNvPr name="TextBox 35" id="35"/>
          <p:cNvSpPr txBox="true"/>
          <p:nvPr/>
        </p:nvSpPr>
        <p:spPr>
          <a:xfrm rot="0">
            <a:off x="411411" y="2281691"/>
            <a:ext cx="15027842" cy="651469"/>
          </a:xfrm>
          <a:prstGeom prst="rect">
            <a:avLst/>
          </a:prstGeom>
        </p:spPr>
        <p:txBody>
          <a:bodyPr anchor="t" rtlCol="false" tIns="0" lIns="0" bIns="0" rIns="0">
            <a:spAutoFit/>
          </a:bodyPr>
          <a:lstStyle/>
          <a:p>
            <a:pPr algn="l">
              <a:lnSpc>
                <a:spcPts val="5042"/>
              </a:lnSpc>
              <a:spcBef>
                <a:spcPct val="0"/>
              </a:spcBef>
            </a:pPr>
            <a:r>
              <a:rPr lang="en-US" b="true" sz="3601">
                <a:solidFill>
                  <a:srgbClr val="000000"/>
                </a:solidFill>
                <a:latin typeface="Poppins Bold"/>
                <a:ea typeface="Poppins Bold"/>
                <a:cs typeface="Poppins Bold"/>
                <a:sym typeface="Poppins Bold"/>
              </a:rPr>
              <a:t>Can you guess how much it would cost to provide each thing?</a:t>
            </a:r>
          </a:p>
        </p:txBody>
      </p:sp>
      <p:sp>
        <p:nvSpPr>
          <p:cNvPr name="TextBox 36" id="36"/>
          <p:cNvSpPr txBox="true"/>
          <p:nvPr/>
        </p:nvSpPr>
        <p:spPr>
          <a:xfrm rot="0">
            <a:off x="14920925" y="3978887"/>
            <a:ext cx="2759768" cy="2388870"/>
          </a:xfrm>
          <a:prstGeom prst="rect">
            <a:avLst/>
          </a:prstGeom>
        </p:spPr>
        <p:txBody>
          <a:bodyPr anchor="t" rtlCol="false" tIns="0" lIns="0" bIns="0" rIns="0">
            <a:spAutoFit/>
          </a:bodyPr>
          <a:lstStyle/>
          <a:p>
            <a:pPr algn="ctr">
              <a:lnSpc>
                <a:spcPts val="3779"/>
              </a:lnSpc>
              <a:spcBef>
                <a:spcPct val="0"/>
              </a:spcBef>
            </a:pPr>
            <a:r>
              <a:rPr lang="en-US" sz="2700">
                <a:solidFill>
                  <a:srgbClr val="FFFFFF"/>
                </a:solidFill>
                <a:latin typeface="Poppins"/>
                <a:ea typeface="Poppins"/>
                <a:cs typeface="Poppins"/>
                <a:sym typeface="Poppins"/>
              </a:rPr>
              <a:t>C</a:t>
            </a:r>
            <a:r>
              <a:rPr lang="en-US" sz="2700">
                <a:solidFill>
                  <a:srgbClr val="FFFFFF"/>
                </a:solidFill>
                <a:latin typeface="Poppins"/>
                <a:ea typeface="Poppins"/>
                <a:cs typeface="Poppins"/>
                <a:sym typeface="Poppins"/>
              </a:rPr>
              <a:t>. Pays for around 28 care packages for people sleeping rough</a:t>
            </a:r>
          </a:p>
        </p:txBody>
      </p:sp>
      <p:sp>
        <p:nvSpPr>
          <p:cNvPr name="TextBox 37" id="37"/>
          <p:cNvSpPr txBox="true"/>
          <p:nvPr/>
        </p:nvSpPr>
        <p:spPr>
          <a:xfrm rot="0">
            <a:off x="12117414" y="7038370"/>
            <a:ext cx="2522144" cy="2388870"/>
          </a:xfrm>
          <a:prstGeom prst="rect">
            <a:avLst/>
          </a:prstGeom>
        </p:spPr>
        <p:txBody>
          <a:bodyPr anchor="t" rtlCol="false" tIns="0" lIns="0" bIns="0" rIns="0">
            <a:spAutoFit/>
          </a:bodyPr>
          <a:lstStyle/>
          <a:p>
            <a:pPr algn="ctr">
              <a:lnSpc>
                <a:spcPts val="3779"/>
              </a:lnSpc>
              <a:spcBef>
                <a:spcPct val="0"/>
              </a:spcBef>
            </a:pPr>
            <a:r>
              <a:rPr lang="en-US" sz="2700">
                <a:solidFill>
                  <a:srgbClr val="FBF9F3"/>
                </a:solidFill>
                <a:latin typeface="Poppins"/>
                <a:ea typeface="Poppins"/>
                <a:cs typeface="Poppins"/>
                <a:sym typeface="Poppins"/>
              </a:rPr>
              <a:t>B</a:t>
            </a:r>
            <a:r>
              <a:rPr lang="en-US" sz="2700">
                <a:solidFill>
                  <a:srgbClr val="FBF9F3"/>
                </a:solidFill>
                <a:latin typeface="Poppins"/>
                <a:ea typeface="Poppins"/>
                <a:cs typeface="Poppins"/>
                <a:sym typeface="Poppins"/>
              </a:rPr>
              <a:t>. Provides hot meals for 20 people each week for 4 months</a:t>
            </a:r>
          </a:p>
        </p:txBody>
      </p:sp>
      <p:sp>
        <p:nvSpPr>
          <p:cNvPr name="TextBox 38" id="38"/>
          <p:cNvSpPr txBox="true"/>
          <p:nvPr/>
        </p:nvSpPr>
        <p:spPr>
          <a:xfrm rot="0">
            <a:off x="10138607" y="3910965"/>
            <a:ext cx="3054462" cy="2388870"/>
          </a:xfrm>
          <a:prstGeom prst="rect">
            <a:avLst/>
          </a:prstGeom>
        </p:spPr>
        <p:txBody>
          <a:bodyPr anchor="t" rtlCol="false" tIns="0" lIns="0" bIns="0" rIns="0">
            <a:spAutoFit/>
          </a:bodyPr>
          <a:lstStyle/>
          <a:p>
            <a:pPr algn="ctr">
              <a:lnSpc>
                <a:spcPts val="3779"/>
              </a:lnSpc>
              <a:spcBef>
                <a:spcPct val="0"/>
              </a:spcBef>
            </a:pPr>
            <a:r>
              <a:rPr lang="en-US" sz="2700">
                <a:solidFill>
                  <a:srgbClr val="FFFFFF"/>
                </a:solidFill>
                <a:latin typeface="Poppins"/>
                <a:ea typeface="Poppins"/>
                <a:cs typeface="Poppins"/>
                <a:sym typeface="Poppins"/>
              </a:rPr>
              <a:t>A. Helps turn an empty house into a warm home </a:t>
            </a:r>
          </a:p>
          <a:p>
            <a:pPr algn="ctr">
              <a:lnSpc>
                <a:spcPts val="3779"/>
              </a:lnSpc>
              <a:spcBef>
                <a:spcPct val="0"/>
              </a:spcBef>
            </a:pPr>
            <a:r>
              <a:rPr lang="en-US" sz="2700">
                <a:solidFill>
                  <a:srgbClr val="FFFFFF"/>
                </a:solidFill>
                <a:latin typeface="Poppins"/>
                <a:ea typeface="Poppins"/>
                <a:cs typeface="Poppins"/>
                <a:sym typeface="Poppins"/>
              </a:rPr>
              <a:t> (bed, table, fridge, etc.)</a:t>
            </a:r>
          </a:p>
        </p:txBody>
      </p:sp>
      <p:sp>
        <p:nvSpPr>
          <p:cNvPr name="TextBox 39" id="39"/>
          <p:cNvSpPr txBox="true"/>
          <p:nvPr/>
        </p:nvSpPr>
        <p:spPr>
          <a:xfrm rot="0">
            <a:off x="5105182" y="4169387"/>
            <a:ext cx="2560790" cy="1912620"/>
          </a:xfrm>
          <a:prstGeom prst="rect">
            <a:avLst/>
          </a:prstGeom>
        </p:spPr>
        <p:txBody>
          <a:bodyPr anchor="t" rtlCol="false" tIns="0" lIns="0" bIns="0" rIns="0">
            <a:spAutoFit/>
          </a:bodyPr>
          <a:lstStyle/>
          <a:p>
            <a:pPr algn="ctr">
              <a:lnSpc>
                <a:spcPts val="3779"/>
              </a:lnSpc>
              <a:spcBef>
                <a:spcPct val="0"/>
              </a:spcBef>
            </a:pPr>
            <a:r>
              <a:rPr lang="en-US" sz="2700">
                <a:solidFill>
                  <a:srgbClr val="FFFFFE"/>
                </a:solidFill>
                <a:latin typeface="Poppins"/>
                <a:ea typeface="Poppins"/>
                <a:cs typeface="Poppins"/>
                <a:sym typeface="Poppins"/>
              </a:rPr>
              <a:t>E</a:t>
            </a:r>
            <a:r>
              <a:rPr lang="en-US" sz="2700">
                <a:solidFill>
                  <a:srgbClr val="FFFFFE"/>
                </a:solidFill>
                <a:latin typeface="Poppins"/>
                <a:ea typeface="Poppins"/>
                <a:cs typeface="Poppins"/>
                <a:sym typeface="Poppins"/>
              </a:rPr>
              <a:t>. Helps run mental health programmes for 6 months</a:t>
            </a:r>
          </a:p>
        </p:txBody>
      </p:sp>
      <p:sp>
        <p:nvSpPr>
          <p:cNvPr name="TextBox 40" id="40"/>
          <p:cNvSpPr txBox="true"/>
          <p:nvPr/>
        </p:nvSpPr>
        <p:spPr>
          <a:xfrm rot="0">
            <a:off x="7584587" y="6982490"/>
            <a:ext cx="2583898" cy="2491105"/>
          </a:xfrm>
          <a:prstGeom prst="rect">
            <a:avLst/>
          </a:prstGeom>
        </p:spPr>
        <p:txBody>
          <a:bodyPr anchor="t" rtlCol="false" tIns="0" lIns="0" bIns="0" rIns="0">
            <a:spAutoFit/>
          </a:bodyPr>
          <a:lstStyle/>
          <a:p>
            <a:pPr algn="ctr">
              <a:lnSpc>
                <a:spcPts val="3919"/>
              </a:lnSpc>
              <a:spcBef>
                <a:spcPct val="0"/>
              </a:spcBef>
            </a:pPr>
            <a:r>
              <a:rPr lang="en-US" sz="2799">
                <a:solidFill>
                  <a:srgbClr val="FFFFFF"/>
                </a:solidFill>
                <a:latin typeface="Poppins"/>
                <a:ea typeface="Poppins"/>
                <a:cs typeface="Poppins"/>
                <a:sym typeface="Poppins"/>
              </a:rPr>
              <a:t>D</a:t>
            </a:r>
            <a:r>
              <a:rPr lang="en-US" sz="2799">
                <a:solidFill>
                  <a:srgbClr val="FFFFFF"/>
                </a:solidFill>
                <a:latin typeface="Poppins"/>
                <a:ea typeface="Poppins"/>
                <a:cs typeface="Poppins"/>
                <a:sym typeface="Poppins"/>
              </a:rPr>
              <a:t>. Helps fund a yearly outreach van (fuel and insurance)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9632" y="1204237"/>
            <a:ext cx="2595482" cy="286565"/>
          </a:xfrm>
          <a:prstGeom prst="rect">
            <a:avLst/>
          </a:prstGeom>
        </p:spPr>
        <p:txBody>
          <a:bodyPr anchor="t" rtlCol="false" tIns="0" lIns="0" bIns="0" rIns="0">
            <a:spAutoFit/>
          </a:bodyPr>
          <a:lstStyle/>
          <a:p>
            <a:pPr algn="ctr">
              <a:lnSpc>
                <a:spcPts val="2217"/>
              </a:lnSpc>
              <a:spcBef>
                <a:spcPct val="0"/>
              </a:spcBef>
            </a:pPr>
            <a:r>
              <a:rPr lang="en-US" sz="1583">
                <a:solidFill>
                  <a:srgbClr val="E2E5DE"/>
                </a:solidFill>
                <a:latin typeface="Louisville II"/>
                <a:ea typeface="Louisville II"/>
                <a:cs typeface="Louisville II"/>
                <a:sym typeface="Louisville II"/>
              </a:rPr>
              <a:t>Living mission, jubilee and beyond</a:t>
            </a:r>
          </a:p>
        </p:txBody>
      </p:sp>
      <p:sp>
        <p:nvSpPr>
          <p:cNvPr name="Freeform 3" id="3"/>
          <p:cNvSpPr/>
          <p:nvPr/>
        </p:nvSpPr>
        <p:spPr>
          <a:xfrm flipH="false" flipV="false" rot="0">
            <a:off x="0" y="-614536"/>
            <a:ext cx="18288000" cy="2567055"/>
          </a:xfrm>
          <a:custGeom>
            <a:avLst/>
            <a:gdLst/>
            <a:ahLst/>
            <a:cxnLst/>
            <a:rect r="r" b="b" t="t" l="l"/>
            <a:pathLst>
              <a:path h="2567055" w="18288000">
                <a:moveTo>
                  <a:pt x="0" y="0"/>
                </a:moveTo>
                <a:lnTo>
                  <a:pt x="18288000" y="0"/>
                </a:lnTo>
                <a:lnTo>
                  <a:pt x="18288000" y="2567055"/>
                </a:lnTo>
                <a:lnTo>
                  <a:pt x="0" y="2567055"/>
                </a:lnTo>
                <a:lnTo>
                  <a:pt x="0" y="0"/>
                </a:lnTo>
                <a:close/>
              </a:path>
            </a:pathLst>
          </a:custGeom>
          <a:blipFill>
            <a:blip r:embed="rId2"/>
            <a:stretch>
              <a:fillRect l="0" t="-63746" r="0" b="-905538"/>
            </a:stretch>
          </a:blipFill>
        </p:spPr>
      </p:sp>
      <p:grpSp>
        <p:nvGrpSpPr>
          <p:cNvPr name="Group 4" id="4"/>
          <p:cNvGrpSpPr/>
          <p:nvPr/>
        </p:nvGrpSpPr>
        <p:grpSpPr>
          <a:xfrm rot="0">
            <a:off x="0" y="1390386"/>
            <a:ext cx="18288000" cy="620978"/>
            <a:chOff x="0" y="0"/>
            <a:chExt cx="7561591" cy="256758"/>
          </a:xfrm>
        </p:grpSpPr>
        <p:sp>
          <p:nvSpPr>
            <p:cNvPr name="Freeform 5" id="5"/>
            <p:cNvSpPr/>
            <p:nvPr/>
          </p:nvSpPr>
          <p:spPr>
            <a:xfrm flipH="false" flipV="false" rot="0">
              <a:off x="0" y="0"/>
              <a:ext cx="7561591" cy="256758"/>
            </a:xfrm>
            <a:custGeom>
              <a:avLst/>
              <a:gdLst/>
              <a:ahLst/>
              <a:cxnLst/>
              <a:rect r="r" b="b" t="t" l="l"/>
              <a:pathLst>
                <a:path h="256758" w="7561591">
                  <a:moveTo>
                    <a:pt x="0" y="0"/>
                  </a:moveTo>
                  <a:lnTo>
                    <a:pt x="7561591" y="0"/>
                  </a:lnTo>
                  <a:lnTo>
                    <a:pt x="7561591" y="256758"/>
                  </a:lnTo>
                  <a:lnTo>
                    <a:pt x="0" y="256758"/>
                  </a:lnTo>
                  <a:close/>
                </a:path>
              </a:pathLst>
            </a:custGeom>
            <a:solidFill>
              <a:srgbClr val="142143">
                <a:alpha val="92941"/>
              </a:srgbClr>
            </a:solidFill>
          </p:spPr>
        </p:sp>
        <p:sp>
          <p:nvSpPr>
            <p:cNvPr name="TextBox 6" id="6"/>
            <p:cNvSpPr txBox="true"/>
            <p:nvPr/>
          </p:nvSpPr>
          <p:spPr>
            <a:xfrm>
              <a:off x="0" y="-28575"/>
              <a:ext cx="7561591" cy="285333"/>
            </a:xfrm>
            <a:prstGeom prst="rect">
              <a:avLst/>
            </a:prstGeom>
          </p:spPr>
          <p:txBody>
            <a:bodyPr anchor="ctr" rtlCol="false" tIns="53198" lIns="53198" bIns="53198" rIns="53198"/>
            <a:lstStyle/>
            <a:p>
              <a:pPr algn="ctr">
                <a:lnSpc>
                  <a:spcPts val="1960"/>
                </a:lnSpc>
                <a:spcBef>
                  <a:spcPct val="0"/>
                </a:spcBef>
              </a:pPr>
            </a:p>
          </p:txBody>
        </p:sp>
      </p:grpSp>
      <p:grpSp>
        <p:nvGrpSpPr>
          <p:cNvPr name="Group 7" id="7"/>
          <p:cNvGrpSpPr/>
          <p:nvPr/>
        </p:nvGrpSpPr>
        <p:grpSpPr>
          <a:xfrm rot="0">
            <a:off x="630488" y="113759"/>
            <a:ext cx="1829882" cy="1829882"/>
            <a:chOff x="0" y="0"/>
            <a:chExt cx="2439843" cy="2439843"/>
          </a:xfrm>
        </p:grpSpPr>
        <p:grpSp>
          <p:nvGrpSpPr>
            <p:cNvPr name="Group 8" id="8"/>
            <p:cNvGrpSpPr/>
            <p:nvPr/>
          </p:nvGrpSpPr>
          <p:grpSpPr>
            <a:xfrm rot="0">
              <a:off x="0" y="0"/>
              <a:ext cx="2439843" cy="243984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338653" lIns="338653" bIns="338653" rIns="338653"/>
              <a:lstStyle/>
              <a:p>
                <a:pPr algn="ctr">
                  <a:lnSpc>
                    <a:spcPts val="2239"/>
                  </a:lnSpc>
                </a:pPr>
              </a:p>
            </p:txBody>
          </p:sp>
        </p:grpSp>
        <p:sp>
          <p:nvSpPr>
            <p:cNvPr name="Freeform 11" id="11"/>
            <p:cNvSpPr/>
            <p:nvPr/>
          </p:nvSpPr>
          <p:spPr>
            <a:xfrm flipH="false" flipV="false" rot="0">
              <a:off x="209048" y="101178"/>
              <a:ext cx="2072472" cy="2237486"/>
            </a:xfrm>
            <a:custGeom>
              <a:avLst/>
              <a:gdLst/>
              <a:ahLst/>
              <a:cxnLst/>
              <a:rect r="r" b="b" t="t" l="l"/>
              <a:pathLst>
                <a:path h="2237486" w="2072472">
                  <a:moveTo>
                    <a:pt x="0" y="0"/>
                  </a:moveTo>
                  <a:lnTo>
                    <a:pt x="2072472" y="0"/>
                  </a:lnTo>
                  <a:lnTo>
                    <a:pt x="2072472" y="2237487"/>
                  </a:lnTo>
                  <a:lnTo>
                    <a:pt x="0" y="223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2255" y="1181821"/>
              <a:ext cx="2166058" cy="453925"/>
            </a:xfrm>
            <a:prstGeom prst="rect">
              <a:avLst/>
            </a:prstGeom>
          </p:spPr>
          <p:txBody>
            <a:bodyPr anchor="t" rtlCol="false" tIns="0" lIns="0" bIns="0" rIns="0">
              <a:spAutoFit/>
            </a:bodyPr>
            <a:lstStyle/>
            <a:p>
              <a:pPr algn="ctr">
                <a:lnSpc>
                  <a:spcPts val="2882"/>
                </a:lnSpc>
              </a:pPr>
              <a:r>
                <a:rPr lang="en-US" sz="2058">
                  <a:solidFill>
                    <a:srgbClr val="000000"/>
                  </a:solidFill>
                  <a:latin typeface="Bobby Jones"/>
                  <a:ea typeface="Bobby Jones"/>
                  <a:cs typeface="Bobby Jones"/>
                  <a:sym typeface="Bobby Jones"/>
                </a:rPr>
                <a:t>to the heights</a:t>
              </a:r>
            </a:p>
          </p:txBody>
        </p:sp>
        <p:sp>
          <p:nvSpPr>
            <p:cNvPr name="TextBox 13" id="13"/>
            <p:cNvSpPr txBox="true"/>
            <p:nvPr/>
          </p:nvSpPr>
          <p:spPr>
            <a:xfrm rot="0">
              <a:off x="930660" y="845481"/>
              <a:ext cx="506469" cy="435957"/>
            </a:xfrm>
            <a:prstGeom prst="rect">
              <a:avLst/>
            </a:prstGeom>
          </p:spPr>
          <p:txBody>
            <a:bodyPr anchor="t" rtlCol="false" tIns="0" lIns="0" bIns="0" rIns="0">
              <a:spAutoFit/>
            </a:bodyPr>
            <a:lstStyle/>
            <a:p>
              <a:pPr algn="ctr">
                <a:lnSpc>
                  <a:spcPts val="2756"/>
                </a:lnSpc>
              </a:pPr>
              <a:r>
                <a:rPr lang="en-US" sz="1969">
                  <a:solidFill>
                    <a:srgbClr val="000000"/>
                  </a:solidFill>
                  <a:latin typeface="Bobby Jones"/>
                  <a:ea typeface="Bobby Jones"/>
                  <a:cs typeface="Bobby Jones"/>
                  <a:sym typeface="Bobby Jones"/>
                </a:rPr>
                <a:t>SVP</a:t>
              </a:r>
            </a:p>
          </p:txBody>
        </p:sp>
        <p:sp>
          <p:nvSpPr>
            <p:cNvPr name="TextBox 14" id="14"/>
            <p:cNvSpPr txBox="true"/>
            <p:nvPr/>
          </p:nvSpPr>
          <p:spPr>
            <a:xfrm rot="0">
              <a:off x="518848" y="1535727"/>
              <a:ext cx="1402147" cy="642638"/>
            </a:xfrm>
            <a:prstGeom prst="rect">
              <a:avLst/>
            </a:prstGeom>
          </p:spPr>
          <p:txBody>
            <a:bodyPr anchor="t" rtlCol="false" tIns="0" lIns="0" bIns="0" rIns="0">
              <a:spAutoFit/>
            </a:bodyPr>
            <a:lstStyle/>
            <a:p>
              <a:pPr algn="ctr">
                <a:lnSpc>
                  <a:spcPts val="2980"/>
                </a:lnSpc>
              </a:pPr>
              <a:r>
                <a:rPr lang="en-US" sz="2128">
                  <a:solidFill>
                    <a:srgbClr val="000000"/>
                  </a:solidFill>
                  <a:latin typeface="Slopes"/>
                  <a:ea typeface="Slopes"/>
                  <a:cs typeface="Slopes"/>
                  <a:sym typeface="Slopes"/>
                </a:rPr>
                <a:t>CHALLENGE</a:t>
              </a:r>
            </a:p>
          </p:txBody>
        </p:sp>
      </p:grpSp>
      <p:sp>
        <p:nvSpPr>
          <p:cNvPr name="Freeform 15" id="15"/>
          <p:cNvSpPr/>
          <p:nvPr/>
        </p:nvSpPr>
        <p:spPr>
          <a:xfrm flipH="false" flipV="false" rot="0">
            <a:off x="14747363" y="405792"/>
            <a:ext cx="2840997" cy="3211144"/>
          </a:xfrm>
          <a:custGeom>
            <a:avLst/>
            <a:gdLst/>
            <a:ahLst/>
            <a:cxnLst/>
            <a:rect r="r" b="b" t="t" l="l"/>
            <a:pathLst>
              <a:path h="3211144" w="2840997">
                <a:moveTo>
                  <a:pt x="0" y="0"/>
                </a:moveTo>
                <a:lnTo>
                  <a:pt x="2840997" y="0"/>
                </a:lnTo>
                <a:lnTo>
                  <a:pt x="2840997" y="3211145"/>
                </a:lnTo>
                <a:lnTo>
                  <a:pt x="0" y="3211145"/>
                </a:lnTo>
                <a:lnTo>
                  <a:pt x="0" y="0"/>
                </a:lnTo>
                <a:close/>
              </a:path>
            </a:pathLst>
          </a:custGeom>
          <a:blipFill>
            <a:blip r:embed="rId5"/>
            <a:stretch>
              <a:fillRect l="0" t="0" r="0" b="0"/>
            </a:stretch>
          </a:blipFill>
        </p:spPr>
      </p:sp>
      <p:sp>
        <p:nvSpPr>
          <p:cNvPr name="Freeform 16" id="16"/>
          <p:cNvSpPr/>
          <p:nvPr/>
        </p:nvSpPr>
        <p:spPr>
          <a:xfrm flipH="false" flipV="false" rot="0">
            <a:off x="1835862" y="3132961"/>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6"/>
            <a:stretch>
              <a:fillRect l="0" t="0" r="0" b="0"/>
            </a:stretch>
          </a:blipFill>
        </p:spPr>
      </p:sp>
      <p:sp>
        <p:nvSpPr>
          <p:cNvPr name="Freeform 17" id="17"/>
          <p:cNvSpPr/>
          <p:nvPr/>
        </p:nvSpPr>
        <p:spPr>
          <a:xfrm flipH="false" flipV="false" rot="0">
            <a:off x="11602227" y="3132961"/>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6"/>
            <a:stretch>
              <a:fillRect l="0" t="0" r="0" b="0"/>
            </a:stretch>
          </a:blipFill>
        </p:spPr>
      </p:sp>
      <p:sp>
        <p:nvSpPr>
          <p:cNvPr name="Freeform 18" id="18"/>
          <p:cNvSpPr/>
          <p:nvPr/>
        </p:nvSpPr>
        <p:spPr>
          <a:xfrm flipH="false" flipV="false" rot="0">
            <a:off x="9402647" y="6624932"/>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6"/>
            <a:stretch>
              <a:fillRect l="0" t="0" r="0" b="0"/>
            </a:stretch>
          </a:blipFill>
        </p:spPr>
      </p:sp>
      <p:pic>
        <p:nvPicPr>
          <p:cNvPr name="Picture 19" id="19"/>
          <p:cNvPicPr>
            <a:picLocks noChangeAspect="true"/>
          </p:cNvPicPr>
          <p:nvPr/>
        </p:nvPicPr>
        <p:blipFill>
          <a:blip r:embed="rId7"/>
          <a:stretch>
            <a:fillRect/>
          </a:stretch>
        </p:blipFill>
        <p:spPr>
          <a:xfrm rot="0">
            <a:off x="9068684" y="6158552"/>
            <a:ext cx="4007558" cy="1846092"/>
          </a:xfrm>
          <a:prstGeom prst="rect">
            <a:avLst/>
          </a:prstGeom>
        </p:spPr>
      </p:pic>
      <p:sp>
        <p:nvSpPr>
          <p:cNvPr name="Freeform 20" id="20"/>
          <p:cNvSpPr/>
          <p:nvPr/>
        </p:nvSpPr>
        <p:spPr>
          <a:xfrm flipH="false" flipV="false" rot="0">
            <a:off x="6750850" y="3132961"/>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6"/>
            <a:stretch>
              <a:fillRect l="0" t="0" r="0" b="0"/>
            </a:stretch>
          </a:blipFill>
        </p:spPr>
      </p:sp>
      <p:pic>
        <p:nvPicPr>
          <p:cNvPr name="Picture 21" id="21"/>
          <p:cNvPicPr>
            <a:picLocks noChangeAspect="true"/>
          </p:cNvPicPr>
          <p:nvPr/>
        </p:nvPicPr>
        <p:blipFill>
          <a:blip r:embed="rId8"/>
          <a:stretch>
            <a:fillRect/>
          </a:stretch>
        </p:blipFill>
        <p:spPr>
          <a:xfrm rot="0">
            <a:off x="6928558" y="2762661"/>
            <a:ext cx="2823970" cy="1585840"/>
          </a:xfrm>
          <a:prstGeom prst="rect">
            <a:avLst/>
          </a:prstGeom>
        </p:spPr>
      </p:pic>
      <p:pic>
        <p:nvPicPr>
          <p:cNvPr name="Picture 22" id="22"/>
          <p:cNvPicPr>
            <a:picLocks noChangeAspect="true"/>
          </p:cNvPicPr>
          <p:nvPr/>
        </p:nvPicPr>
        <p:blipFill>
          <a:blip r:embed="rId9"/>
          <a:stretch>
            <a:fillRect/>
          </a:stretch>
        </p:blipFill>
        <p:spPr>
          <a:xfrm rot="0">
            <a:off x="2263950" y="2859452"/>
            <a:ext cx="2357046" cy="1514970"/>
          </a:xfrm>
          <a:prstGeom prst="rect">
            <a:avLst/>
          </a:prstGeom>
        </p:spPr>
      </p:pic>
      <p:sp>
        <p:nvSpPr>
          <p:cNvPr name="Freeform 23" id="23"/>
          <p:cNvSpPr/>
          <p:nvPr/>
        </p:nvSpPr>
        <p:spPr>
          <a:xfrm flipH="false" flipV="false" rot="0">
            <a:off x="4222465" y="6558257"/>
            <a:ext cx="3425296" cy="3425296"/>
          </a:xfrm>
          <a:custGeom>
            <a:avLst/>
            <a:gdLst/>
            <a:ahLst/>
            <a:cxnLst/>
            <a:rect r="r" b="b" t="t" l="l"/>
            <a:pathLst>
              <a:path h="3425296" w="3425296">
                <a:moveTo>
                  <a:pt x="0" y="0"/>
                </a:moveTo>
                <a:lnTo>
                  <a:pt x="3425296" y="0"/>
                </a:lnTo>
                <a:lnTo>
                  <a:pt x="3425296" y="3425296"/>
                </a:lnTo>
                <a:lnTo>
                  <a:pt x="0" y="3425296"/>
                </a:lnTo>
                <a:lnTo>
                  <a:pt x="0" y="0"/>
                </a:lnTo>
                <a:close/>
              </a:path>
            </a:pathLst>
          </a:custGeom>
          <a:blipFill>
            <a:blip r:embed="rId6"/>
            <a:stretch>
              <a:fillRect l="0" t="0" r="0" b="0"/>
            </a:stretch>
          </a:blipFill>
        </p:spPr>
      </p:sp>
      <p:pic>
        <p:nvPicPr>
          <p:cNvPr name="Picture 24" id="24"/>
          <p:cNvPicPr>
            <a:picLocks noChangeAspect="true"/>
          </p:cNvPicPr>
          <p:nvPr/>
        </p:nvPicPr>
        <p:blipFill>
          <a:blip r:embed="rId10"/>
          <a:stretch>
            <a:fillRect/>
          </a:stretch>
        </p:blipFill>
        <p:spPr>
          <a:xfrm rot="0">
            <a:off x="3910410" y="5982740"/>
            <a:ext cx="3744665" cy="1791271"/>
          </a:xfrm>
          <a:prstGeom prst="rect">
            <a:avLst/>
          </a:prstGeom>
        </p:spPr>
      </p:pic>
      <p:sp>
        <p:nvSpPr>
          <p:cNvPr name="TextBox 25" id="25"/>
          <p:cNvSpPr txBox="true"/>
          <p:nvPr/>
        </p:nvSpPr>
        <p:spPr>
          <a:xfrm rot="0">
            <a:off x="4925130" y="418559"/>
            <a:ext cx="4477516" cy="1828338"/>
          </a:xfrm>
          <a:prstGeom prst="rect">
            <a:avLst/>
          </a:prstGeom>
        </p:spPr>
        <p:txBody>
          <a:bodyPr anchor="t" rtlCol="false" tIns="0" lIns="0" bIns="0" rIns="0">
            <a:spAutoFit/>
          </a:bodyPr>
          <a:lstStyle/>
          <a:p>
            <a:pPr algn="ctr">
              <a:lnSpc>
                <a:spcPts val="6889"/>
              </a:lnSpc>
            </a:pPr>
            <a:r>
              <a:rPr lang="en-US" sz="8401">
                <a:solidFill>
                  <a:srgbClr val="E2E5DE"/>
                </a:solidFill>
                <a:latin typeface="Anton"/>
                <a:ea typeface="Anton"/>
                <a:cs typeface="Anton"/>
                <a:sym typeface="Anton"/>
              </a:rPr>
              <a:t>TO THE</a:t>
            </a:r>
          </a:p>
          <a:p>
            <a:pPr algn="ctr">
              <a:lnSpc>
                <a:spcPts val="6889"/>
              </a:lnSpc>
            </a:pPr>
            <a:r>
              <a:rPr lang="en-US" sz="8401">
                <a:solidFill>
                  <a:srgbClr val="E2E5DE"/>
                </a:solidFill>
                <a:latin typeface="Anton"/>
                <a:ea typeface="Anton"/>
                <a:cs typeface="Anton"/>
                <a:sym typeface="Anton"/>
              </a:rPr>
              <a:t>HEIGHTS</a:t>
            </a:r>
          </a:p>
        </p:txBody>
      </p:sp>
      <p:pic>
        <p:nvPicPr>
          <p:cNvPr name="Picture 26" id="26"/>
          <p:cNvPicPr>
            <a:picLocks noChangeAspect="true"/>
          </p:cNvPicPr>
          <p:nvPr/>
        </p:nvPicPr>
        <p:blipFill>
          <a:blip r:embed="rId11"/>
          <a:stretch>
            <a:fillRect/>
          </a:stretch>
        </p:blipFill>
        <p:spPr>
          <a:xfrm rot="0">
            <a:off x="11823351" y="2855197"/>
            <a:ext cx="2983046" cy="1571391"/>
          </a:xfrm>
          <a:prstGeom prst="rect">
            <a:avLst/>
          </a:prstGeom>
        </p:spPr>
      </p:pic>
      <p:sp>
        <p:nvSpPr>
          <p:cNvPr name="TextBox 27" id="27"/>
          <p:cNvSpPr txBox="true"/>
          <p:nvPr/>
        </p:nvSpPr>
        <p:spPr>
          <a:xfrm rot="0">
            <a:off x="9016471" y="1396156"/>
            <a:ext cx="5171511" cy="542764"/>
          </a:xfrm>
          <a:prstGeom prst="rect">
            <a:avLst/>
          </a:prstGeom>
        </p:spPr>
        <p:txBody>
          <a:bodyPr anchor="t" rtlCol="false" tIns="0" lIns="0" bIns="0" rIns="0">
            <a:spAutoFit/>
          </a:bodyPr>
          <a:lstStyle/>
          <a:p>
            <a:pPr algn="ctr">
              <a:lnSpc>
                <a:spcPts val="4417"/>
              </a:lnSpc>
              <a:spcBef>
                <a:spcPct val="0"/>
              </a:spcBef>
            </a:pPr>
            <a:r>
              <a:rPr lang="en-US" sz="3155">
                <a:solidFill>
                  <a:srgbClr val="E2E5DE"/>
                </a:solidFill>
                <a:latin typeface="Louisville II"/>
                <a:ea typeface="Louisville II"/>
                <a:cs typeface="Louisville II"/>
                <a:sym typeface="Louisville II"/>
              </a:rPr>
              <a:t>Living mission, jubilee and beyond</a:t>
            </a:r>
          </a:p>
        </p:txBody>
      </p:sp>
      <p:sp>
        <p:nvSpPr>
          <p:cNvPr name="TextBox 28" id="28"/>
          <p:cNvSpPr txBox="true"/>
          <p:nvPr/>
        </p:nvSpPr>
        <p:spPr>
          <a:xfrm rot="0">
            <a:off x="411411" y="2126556"/>
            <a:ext cx="15027842" cy="651469"/>
          </a:xfrm>
          <a:prstGeom prst="rect">
            <a:avLst/>
          </a:prstGeom>
        </p:spPr>
        <p:txBody>
          <a:bodyPr anchor="t" rtlCol="false" tIns="0" lIns="0" bIns="0" rIns="0">
            <a:spAutoFit/>
          </a:bodyPr>
          <a:lstStyle/>
          <a:p>
            <a:pPr algn="l">
              <a:lnSpc>
                <a:spcPts val="5042"/>
              </a:lnSpc>
              <a:spcBef>
                <a:spcPct val="0"/>
              </a:spcBef>
            </a:pPr>
            <a:r>
              <a:rPr lang="en-US" b="true" sz="3601">
                <a:solidFill>
                  <a:srgbClr val="000000"/>
                </a:solidFill>
                <a:latin typeface="Poppins Bold"/>
                <a:ea typeface="Poppins Bold"/>
                <a:cs typeface="Poppins Bold"/>
                <a:sym typeface="Poppins Bold"/>
              </a:rPr>
              <a:t>Can you guess how much it would cost to provide each thing?</a:t>
            </a:r>
          </a:p>
        </p:txBody>
      </p:sp>
      <p:sp>
        <p:nvSpPr>
          <p:cNvPr name="TextBox 29" id="29"/>
          <p:cNvSpPr txBox="true"/>
          <p:nvPr/>
        </p:nvSpPr>
        <p:spPr>
          <a:xfrm rot="0">
            <a:off x="7051808" y="4332245"/>
            <a:ext cx="2759768" cy="1598930"/>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Poppins"/>
                <a:ea typeface="Poppins"/>
                <a:cs typeface="Poppins"/>
                <a:sym typeface="Poppins"/>
              </a:rPr>
              <a:t>C</a:t>
            </a:r>
            <a:r>
              <a:rPr lang="en-US" sz="2300">
                <a:solidFill>
                  <a:srgbClr val="FFFFFF"/>
                </a:solidFill>
                <a:latin typeface="Poppins"/>
                <a:ea typeface="Poppins"/>
                <a:cs typeface="Poppins"/>
                <a:sym typeface="Poppins"/>
              </a:rPr>
              <a:t>. Pays for around 28 care packages for people sleeping rough</a:t>
            </a:r>
          </a:p>
        </p:txBody>
      </p:sp>
      <p:sp>
        <p:nvSpPr>
          <p:cNvPr name="TextBox 30" id="30"/>
          <p:cNvSpPr txBox="true"/>
          <p:nvPr/>
        </p:nvSpPr>
        <p:spPr>
          <a:xfrm rot="0">
            <a:off x="9854223" y="7680206"/>
            <a:ext cx="2522144" cy="1998980"/>
          </a:xfrm>
          <a:prstGeom prst="rect">
            <a:avLst/>
          </a:prstGeom>
        </p:spPr>
        <p:txBody>
          <a:bodyPr anchor="t" rtlCol="false" tIns="0" lIns="0" bIns="0" rIns="0">
            <a:spAutoFit/>
          </a:bodyPr>
          <a:lstStyle/>
          <a:p>
            <a:pPr algn="ctr">
              <a:lnSpc>
                <a:spcPts val="3220"/>
              </a:lnSpc>
              <a:spcBef>
                <a:spcPct val="0"/>
              </a:spcBef>
            </a:pPr>
            <a:r>
              <a:rPr lang="en-US" sz="2300">
                <a:solidFill>
                  <a:srgbClr val="FBF9F3"/>
                </a:solidFill>
                <a:latin typeface="Poppins"/>
                <a:ea typeface="Poppins"/>
                <a:cs typeface="Poppins"/>
                <a:sym typeface="Poppins"/>
              </a:rPr>
              <a:t>B</a:t>
            </a:r>
            <a:r>
              <a:rPr lang="en-US" sz="2300">
                <a:solidFill>
                  <a:srgbClr val="FBF9F3"/>
                </a:solidFill>
                <a:latin typeface="Poppins"/>
                <a:ea typeface="Poppins"/>
                <a:cs typeface="Poppins"/>
                <a:sym typeface="Poppins"/>
              </a:rPr>
              <a:t>. Provides hot meals for 20 people each week for 4 months</a:t>
            </a:r>
          </a:p>
        </p:txBody>
      </p:sp>
      <p:sp>
        <p:nvSpPr>
          <p:cNvPr name="TextBox 31" id="31"/>
          <p:cNvSpPr txBox="true"/>
          <p:nvPr/>
        </p:nvSpPr>
        <p:spPr>
          <a:xfrm rot="0">
            <a:off x="2244981" y="4258090"/>
            <a:ext cx="2607056" cy="2046490"/>
          </a:xfrm>
          <a:prstGeom prst="rect">
            <a:avLst/>
          </a:prstGeom>
        </p:spPr>
        <p:txBody>
          <a:bodyPr anchor="t" rtlCol="false" tIns="0" lIns="0" bIns="0" rIns="0">
            <a:spAutoFit/>
          </a:bodyPr>
          <a:lstStyle/>
          <a:p>
            <a:pPr algn="ctr">
              <a:lnSpc>
                <a:spcPts val="3226"/>
              </a:lnSpc>
              <a:spcBef>
                <a:spcPct val="0"/>
              </a:spcBef>
            </a:pPr>
            <a:r>
              <a:rPr lang="en-US" sz="2304">
                <a:solidFill>
                  <a:srgbClr val="FFFFFF"/>
                </a:solidFill>
                <a:latin typeface="Poppins"/>
                <a:ea typeface="Poppins"/>
                <a:cs typeface="Poppins"/>
                <a:sym typeface="Poppins"/>
              </a:rPr>
              <a:t>A. Helps turn an empty house into a warm home </a:t>
            </a:r>
          </a:p>
          <a:p>
            <a:pPr algn="ctr">
              <a:lnSpc>
                <a:spcPts val="3226"/>
              </a:lnSpc>
              <a:spcBef>
                <a:spcPct val="0"/>
              </a:spcBef>
            </a:pPr>
            <a:r>
              <a:rPr lang="en-US" sz="2304">
                <a:solidFill>
                  <a:srgbClr val="FFFFFF"/>
                </a:solidFill>
                <a:latin typeface="Poppins"/>
                <a:ea typeface="Poppins"/>
                <a:cs typeface="Poppins"/>
                <a:sym typeface="Poppins"/>
              </a:rPr>
              <a:t> (bed, table, fridge, etc.)</a:t>
            </a:r>
          </a:p>
        </p:txBody>
      </p:sp>
      <p:sp>
        <p:nvSpPr>
          <p:cNvPr name="TextBox 32" id="32"/>
          <p:cNvSpPr txBox="true"/>
          <p:nvPr/>
        </p:nvSpPr>
        <p:spPr>
          <a:xfrm rot="0">
            <a:off x="12034480" y="4397076"/>
            <a:ext cx="2560790" cy="1598930"/>
          </a:xfrm>
          <a:prstGeom prst="rect">
            <a:avLst/>
          </a:prstGeom>
        </p:spPr>
        <p:txBody>
          <a:bodyPr anchor="t" rtlCol="false" tIns="0" lIns="0" bIns="0" rIns="0">
            <a:spAutoFit/>
          </a:bodyPr>
          <a:lstStyle/>
          <a:p>
            <a:pPr algn="ctr">
              <a:lnSpc>
                <a:spcPts val="3220"/>
              </a:lnSpc>
              <a:spcBef>
                <a:spcPct val="0"/>
              </a:spcBef>
            </a:pPr>
            <a:r>
              <a:rPr lang="en-US" sz="2300">
                <a:solidFill>
                  <a:srgbClr val="FFFFFE"/>
                </a:solidFill>
                <a:latin typeface="Poppins"/>
                <a:ea typeface="Poppins"/>
                <a:cs typeface="Poppins"/>
                <a:sym typeface="Poppins"/>
              </a:rPr>
              <a:t>E</a:t>
            </a:r>
            <a:r>
              <a:rPr lang="en-US" sz="2300">
                <a:solidFill>
                  <a:srgbClr val="FFFFFE"/>
                </a:solidFill>
                <a:latin typeface="Poppins"/>
                <a:ea typeface="Poppins"/>
                <a:cs typeface="Poppins"/>
                <a:sym typeface="Poppins"/>
              </a:rPr>
              <a:t>. Helps run mental health programmes for 6 months</a:t>
            </a:r>
          </a:p>
        </p:txBody>
      </p:sp>
      <p:sp>
        <p:nvSpPr>
          <p:cNvPr name="TextBox 33" id="33"/>
          <p:cNvSpPr txBox="true"/>
          <p:nvPr/>
        </p:nvSpPr>
        <p:spPr>
          <a:xfrm rot="0">
            <a:off x="4643164" y="7681030"/>
            <a:ext cx="2583898" cy="1598930"/>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Poppins"/>
                <a:ea typeface="Poppins"/>
                <a:cs typeface="Poppins"/>
                <a:sym typeface="Poppins"/>
              </a:rPr>
              <a:t>D</a:t>
            </a:r>
            <a:r>
              <a:rPr lang="en-US" sz="2300">
                <a:solidFill>
                  <a:srgbClr val="FFFFFF"/>
                </a:solidFill>
                <a:latin typeface="Poppins"/>
                <a:ea typeface="Poppins"/>
                <a:cs typeface="Poppins"/>
                <a:sym typeface="Poppins"/>
              </a:rPr>
              <a:t>. Helps fund a yearly outreach van (fuel and insurance)</a:t>
            </a:r>
          </a:p>
        </p:txBody>
      </p:sp>
      <p:sp>
        <p:nvSpPr>
          <p:cNvPr name="Freeform 34" id="34"/>
          <p:cNvSpPr/>
          <p:nvPr/>
        </p:nvSpPr>
        <p:spPr>
          <a:xfrm flipH="false" flipV="false" rot="0">
            <a:off x="14187982" y="5519776"/>
            <a:ext cx="2232638" cy="1105156"/>
          </a:xfrm>
          <a:custGeom>
            <a:avLst/>
            <a:gdLst/>
            <a:ahLst/>
            <a:cxnLst/>
            <a:rect r="r" b="b" t="t" l="l"/>
            <a:pathLst>
              <a:path h="1105156" w="2232638">
                <a:moveTo>
                  <a:pt x="0" y="0"/>
                </a:moveTo>
                <a:lnTo>
                  <a:pt x="2232638" y="0"/>
                </a:lnTo>
                <a:lnTo>
                  <a:pt x="2232638" y="1105156"/>
                </a:lnTo>
                <a:lnTo>
                  <a:pt x="0" y="11051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5" id="35"/>
          <p:cNvSpPr/>
          <p:nvPr/>
        </p:nvSpPr>
        <p:spPr>
          <a:xfrm flipH="false" flipV="false" rot="0">
            <a:off x="2038015" y="8270905"/>
            <a:ext cx="2808915" cy="1645973"/>
          </a:xfrm>
          <a:custGeom>
            <a:avLst/>
            <a:gdLst/>
            <a:ahLst/>
            <a:cxnLst/>
            <a:rect r="r" b="b" t="t" l="l"/>
            <a:pathLst>
              <a:path h="1645973" w="2808915">
                <a:moveTo>
                  <a:pt x="0" y="0"/>
                </a:moveTo>
                <a:lnTo>
                  <a:pt x="2808916" y="0"/>
                </a:lnTo>
                <a:lnTo>
                  <a:pt x="2808916" y="1645973"/>
                </a:lnTo>
                <a:lnTo>
                  <a:pt x="0" y="1645973"/>
                </a:lnTo>
                <a:lnTo>
                  <a:pt x="0" y="0"/>
                </a:lnTo>
                <a:close/>
              </a:path>
            </a:pathLst>
          </a:custGeom>
          <a:blipFill>
            <a:blip r:embed="rId14"/>
            <a:stretch>
              <a:fillRect l="-2661" t="0" r="-2661" b="0"/>
            </a:stretch>
          </a:blipFill>
        </p:spPr>
      </p:sp>
      <p:sp>
        <p:nvSpPr>
          <p:cNvPr name="Freeform 36" id="36"/>
          <p:cNvSpPr/>
          <p:nvPr/>
        </p:nvSpPr>
        <p:spPr>
          <a:xfrm flipH="false" flipV="false" rot="0">
            <a:off x="478088" y="3055872"/>
            <a:ext cx="1829882" cy="1770411"/>
          </a:xfrm>
          <a:custGeom>
            <a:avLst/>
            <a:gdLst/>
            <a:ahLst/>
            <a:cxnLst/>
            <a:rect r="r" b="b" t="t" l="l"/>
            <a:pathLst>
              <a:path h="1770411" w="1829882">
                <a:moveTo>
                  <a:pt x="0" y="0"/>
                </a:moveTo>
                <a:lnTo>
                  <a:pt x="1829883" y="0"/>
                </a:lnTo>
                <a:lnTo>
                  <a:pt x="1829883" y="1770411"/>
                </a:lnTo>
                <a:lnTo>
                  <a:pt x="0" y="177041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7" id="37"/>
          <p:cNvSpPr/>
          <p:nvPr/>
        </p:nvSpPr>
        <p:spPr>
          <a:xfrm flipH="false" flipV="false" rot="0">
            <a:off x="12315262" y="7946906"/>
            <a:ext cx="2432101" cy="1860557"/>
          </a:xfrm>
          <a:custGeom>
            <a:avLst/>
            <a:gdLst/>
            <a:ahLst/>
            <a:cxnLst/>
            <a:rect r="r" b="b" t="t" l="l"/>
            <a:pathLst>
              <a:path h="1860557" w="2432101">
                <a:moveTo>
                  <a:pt x="0" y="0"/>
                </a:moveTo>
                <a:lnTo>
                  <a:pt x="2432101" y="0"/>
                </a:lnTo>
                <a:lnTo>
                  <a:pt x="2432101" y="1860557"/>
                </a:lnTo>
                <a:lnTo>
                  <a:pt x="0" y="1860557"/>
                </a:lnTo>
                <a:lnTo>
                  <a:pt x="0" y="0"/>
                </a:lnTo>
                <a:close/>
              </a:path>
            </a:pathLst>
          </a:custGeom>
          <a:blipFill>
            <a:blip r:embed="rId17"/>
            <a:stretch>
              <a:fillRect l="0" t="0" r="0" b="0"/>
            </a:stretch>
          </a:blipFill>
        </p:spPr>
      </p:sp>
      <p:sp>
        <p:nvSpPr>
          <p:cNvPr name="Freeform 38" id="38"/>
          <p:cNvSpPr/>
          <p:nvPr/>
        </p:nvSpPr>
        <p:spPr>
          <a:xfrm flipH="false" flipV="false" rot="0">
            <a:off x="9573273" y="4845609"/>
            <a:ext cx="1542022" cy="1218197"/>
          </a:xfrm>
          <a:custGeom>
            <a:avLst/>
            <a:gdLst/>
            <a:ahLst/>
            <a:cxnLst/>
            <a:rect r="r" b="b" t="t" l="l"/>
            <a:pathLst>
              <a:path h="1218197" w="1542022">
                <a:moveTo>
                  <a:pt x="0" y="0"/>
                </a:moveTo>
                <a:lnTo>
                  <a:pt x="1542022" y="0"/>
                </a:lnTo>
                <a:lnTo>
                  <a:pt x="1542022" y="1218197"/>
                </a:lnTo>
                <a:lnTo>
                  <a:pt x="0" y="1218197"/>
                </a:lnTo>
                <a:lnTo>
                  <a:pt x="0" y="0"/>
                </a:lnTo>
                <a:close/>
              </a:path>
            </a:pathLst>
          </a:custGeom>
          <a:blipFill>
            <a:blip r:embed="rId18"/>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DAHG1J6y35g</dc:identifier>
  <dcterms:modified xsi:type="dcterms:W3CDTF">2011-08-01T06:04:30Z</dcterms:modified>
  <cp:revision>1</cp:revision>
  <dc:title>To the Heights Fundraising Session </dc:title>
</cp:coreProperties>
</file>