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Poppins" panose="00000500000000000000" pitchFamily="2" charset="0"/>
      <p:regular r:id="rId11"/>
    </p:embeddedFont>
    <p:embeddedFont>
      <p:font typeface="Poppins Bold" panose="00000800000000000000" charset="0"/>
      <p:regular r:id="rId12"/>
    </p:embeddedFont>
    <p:embeddedFont>
      <p:font typeface="Poppins Italics"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88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3.pn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400300"/>
            <a:ext cx="18288000" cy="9427457"/>
          </a:xfrm>
          <a:custGeom>
            <a:avLst/>
            <a:gdLst/>
            <a:ahLst/>
            <a:cxnLst/>
            <a:rect l="l" t="t" r="r" b="b"/>
            <a:pathLst>
              <a:path w="18288000" h="9427457">
                <a:moveTo>
                  <a:pt x="0" y="0"/>
                </a:moveTo>
                <a:lnTo>
                  <a:pt x="18288000" y="0"/>
                </a:lnTo>
                <a:lnTo>
                  <a:pt x="18288000" y="9427457"/>
                </a:lnTo>
                <a:lnTo>
                  <a:pt x="0" y="9427457"/>
                </a:lnTo>
                <a:lnTo>
                  <a:pt x="0" y="0"/>
                </a:lnTo>
                <a:close/>
              </a:path>
            </a:pathLst>
          </a:custGeom>
          <a:blipFill>
            <a:blip r:embed="rId2"/>
            <a:stretch>
              <a:fillRect t="-8268" b="-20974"/>
            </a:stretch>
          </a:blipFill>
        </p:spPr>
        <p:txBody>
          <a:bodyPr/>
          <a:lstStyle/>
          <a:p>
            <a:endParaRPr lang="en-GB"/>
          </a:p>
        </p:txBody>
      </p:sp>
      <p:grpSp>
        <p:nvGrpSpPr>
          <p:cNvPr id="3" name="Group 3"/>
          <p:cNvGrpSpPr/>
          <p:nvPr/>
        </p:nvGrpSpPr>
        <p:grpSpPr>
          <a:xfrm>
            <a:off x="0" y="0"/>
            <a:ext cx="18288000" cy="3389361"/>
            <a:chOff x="0" y="0"/>
            <a:chExt cx="24384000" cy="4519148"/>
          </a:xfrm>
        </p:grpSpPr>
        <p:sp>
          <p:nvSpPr>
            <p:cNvPr id="4" name="Freeform 4"/>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3"/>
              <a:stretch>
                <a:fillRect b="-232599"/>
              </a:stretch>
            </a:blipFill>
          </p:spPr>
          <p:txBody>
            <a:bodyPr/>
            <a:lstStyle/>
            <a:p>
              <a:endParaRPr lang="en-GB"/>
            </a:p>
          </p:txBody>
        </p:sp>
        <p:sp>
          <p:nvSpPr>
            <p:cNvPr id="5" name="Freeform 5"/>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3"/>
              <a:stretch>
                <a:fillRect t="-112649" b="-116582"/>
              </a:stretch>
            </a:blipFill>
          </p:spPr>
          <p:txBody>
            <a:bodyPr/>
            <a:lstStyle/>
            <a:p>
              <a:endParaRPr lang="en-GB"/>
            </a:p>
          </p:txBody>
        </p:sp>
        <p:sp>
          <p:nvSpPr>
            <p:cNvPr id="6" name="Freeform 6"/>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3"/>
              <a:stretch>
                <a:fillRect t="-56115" b="-172985"/>
              </a:stretch>
            </a:blipFill>
          </p:spPr>
          <p:txBody>
            <a:bodyPr/>
            <a:lstStyle/>
            <a:p>
              <a:endParaRPr lang="en-GB"/>
            </a:p>
          </p:txBody>
        </p:sp>
        <p:sp>
          <p:nvSpPr>
            <p:cNvPr id="7" name="Freeform 7"/>
            <p:cNvSpPr/>
            <p:nvPr/>
          </p:nvSpPr>
          <p:spPr>
            <a:xfrm>
              <a:off x="14063580" y="8578"/>
              <a:ext cx="4688640" cy="2357138"/>
            </a:xfrm>
            <a:custGeom>
              <a:avLst/>
              <a:gdLst/>
              <a:ahLst/>
              <a:cxnLst/>
              <a:rect l="l" t="t" r="r" b="b"/>
              <a:pathLst>
                <a:path w="4688640" h="2357138">
                  <a:moveTo>
                    <a:pt x="0" y="0"/>
                  </a:moveTo>
                  <a:lnTo>
                    <a:pt x="4688640" y="0"/>
                  </a:lnTo>
                  <a:lnTo>
                    <a:pt x="4688640" y="2357138"/>
                  </a:lnTo>
                  <a:lnTo>
                    <a:pt x="0" y="2357138"/>
                  </a:lnTo>
                  <a:lnTo>
                    <a:pt x="0" y="0"/>
                  </a:lnTo>
                  <a:close/>
                </a:path>
              </a:pathLst>
            </a:custGeom>
            <a:blipFill>
              <a:blip r:embed="rId3"/>
              <a:stretch>
                <a:fillRect b="-201382"/>
              </a:stretch>
            </a:blipFill>
          </p:spPr>
          <p:txBody>
            <a:bodyPr/>
            <a:lstStyle/>
            <a:p>
              <a:endParaRPr lang="en-GB"/>
            </a:p>
          </p:txBody>
        </p:sp>
        <p:sp>
          <p:nvSpPr>
            <p:cNvPr id="8" name="Freeform 8"/>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3"/>
              <a:stretch>
                <a:fillRect b="-232599"/>
              </a:stretch>
            </a:blipFill>
          </p:spPr>
          <p:txBody>
            <a:bodyPr/>
            <a:lstStyle/>
            <a:p>
              <a:endParaRPr lang="en-GB"/>
            </a:p>
          </p:txBody>
        </p:sp>
        <p:sp>
          <p:nvSpPr>
            <p:cNvPr id="9" name="Freeform 9"/>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3"/>
              <a:stretch>
                <a:fillRect t="-453429" r="-397130" b="-117155"/>
              </a:stretch>
            </a:blipFill>
          </p:spPr>
          <p:txBody>
            <a:bodyPr/>
            <a:lstStyle/>
            <a:p>
              <a:endParaRPr lang="en-GB"/>
            </a:p>
          </p:txBody>
        </p:sp>
        <p:sp>
          <p:nvSpPr>
            <p:cNvPr id="10" name="Freeform 10"/>
            <p:cNvSpPr/>
            <p:nvPr/>
          </p:nvSpPr>
          <p:spPr>
            <a:xfrm>
              <a:off x="643122" y="673462"/>
              <a:ext cx="3402396" cy="3845686"/>
            </a:xfrm>
            <a:custGeom>
              <a:avLst/>
              <a:gdLst/>
              <a:ahLst/>
              <a:cxnLst/>
              <a:rect l="l" t="t" r="r" b="b"/>
              <a:pathLst>
                <a:path w="3402396" h="3845686">
                  <a:moveTo>
                    <a:pt x="0" y="0"/>
                  </a:moveTo>
                  <a:lnTo>
                    <a:pt x="3402396" y="0"/>
                  </a:lnTo>
                  <a:lnTo>
                    <a:pt x="3402396" y="3845686"/>
                  </a:lnTo>
                  <a:lnTo>
                    <a:pt x="0" y="3845686"/>
                  </a:lnTo>
                  <a:lnTo>
                    <a:pt x="0" y="0"/>
                  </a:lnTo>
                  <a:close/>
                </a:path>
              </a:pathLst>
            </a:custGeom>
            <a:blipFill>
              <a:blip r:embed="rId4"/>
              <a:stretch>
                <a:fillRect/>
              </a:stretch>
            </a:blipFill>
          </p:spPr>
          <p:txBody>
            <a:bodyPr/>
            <a:lstStyle/>
            <a:p>
              <a:endParaRPr lang="en-GB"/>
            </a:p>
          </p:txBody>
        </p:sp>
      </p:grpSp>
      <p:sp>
        <p:nvSpPr>
          <p:cNvPr id="11" name="Freeform 11"/>
          <p:cNvSpPr/>
          <p:nvPr/>
        </p:nvSpPr>
        <p:spPr>
          <a:xfrm>
            <a:off x="7032960" y="800964"/>
            <a:ext cx="13313642" cy="1647563"/>
          </a:xfrm>
          <a:custGeom>
            <a:avLst/>
            <a:gdLst/>
            <a:ahLst/>
            <a:cxnLst/>
            <a:rect l="l" t="t" r="r" b="b"/>
            <a:pathLst>
              <a:path w="13313642" h="1647563">
                <a:moveTo>
                  <a:pt x="0" y="0"/>
                </a:moveTo>
                <a:lnTo>
                  <a:pt x="13313642" y="0"/>
                </a:lnTo>
                <a:lnTo>
                  <a:pt x="13313642" y="1647563"/>
                </a:lnTo>
                <a:lnTo>
                  <a:pt x="0" y="16475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TextBox 12"/>
          <p:cNvSpPr txBox="1"/>
          <p:nvPr/>
        </p:nvSpPr>
        <p:spPr>
          <a:xfrm>
            <a:off x="9144000" y="940533"/>
            <a:ext cx="8677010"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Prayer for refugees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3389361"/>
            <a:chOff x="0" y="0"/>
            <a:chExt cx="24384000" cy="4519148"/>
          </a:xfrm>
        </p:grpSpPr>
        <p:sp>
          <p:nvSpPr>
            <p:cNvPr id="3" name="Freeform 3"/>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4" name="Freeform 4"/>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2"/>
              <a:stretch>
                <a:fillRect t="-112649" b="-116582"/>
              </a:stretch>
            </a:blipFill>
          </p:spPr>
          <p:txBody>
            <a:bodyPr/>
            <a:lstStyle/>
            <a:p>
              <a:endParaRPr lang="en-GB"/>
            </a:p>
          </p:txBody>
        </p:sp>
        <p:sp>
          <p:nvSpPr>
            <p:cNvPr id="5" name="Freeform 5"/>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t="-56115" b="-172985"/>
              </a:stretch>
            </a:blipFill>
          </p:spPr>
          <p:txBody>
            <a:bodyPr/>
            <a:lstStyle/>
            <a:p>
              <a:endParaRPr lang="en-GB"/>
            </a:p>
          </p:txBody>
        </p:sp>
        <p:sp>
          <p:nvSpPr>
            <p:cNvPr id="6" name="Freeform 6"/>
            <p:cNvSpPr/>
            <p:nvPr/>
          </p:nvSpPr>
          <p:spPr>
            <a:xfrm>
              <a:off x="14063580" y="8578"/>
              <a:ext cx="4688640" cy="2357138"/>
            </a:xfrm>
            <a:custGeom>
              <a:avLst/>
              <a:gdLst/>
              <a:ahLst/>
              <a:cxnLst/>
              <a:rect l="l" t="t" r="r" b="b"/>
              <a:pathLst>
                <a:path w="4688640" h="2357138">
                  <a:moveTo>
                    <a:pt x="0" y="0"/>
                  </a:moveTo>
                  <a:lnTo>
                    <a:pt x="4688640" y="0"/>
                  </a:lnTo>
                  <a:lnTo>
                    <a:pt x="4688640" y="2357138"/>
                  </a:lnTo>
                  <a:lnTo>
                    <a:pt x="0" y="2357138"/>
                  </a:lnTo>
                  <a:lnTo>
                    <a:pt x="0" y="0"/>
                  </a:lnTo>
                  <a:close/>
                </a:path>
              </a:pathLst>
            </a:custGeom>
            <a:blipFill>
              <a:blip r:embed="rId2"/>
              <a:stretch>
                <a:fillRect b="-201382"/>
              </a:stretch>
            </a:blipFill>
          </p:spPr>
          <p:txBody>
            <a:bodyPr/>
            <a:lstStyle/>
            <a:p>
              <a:endParaRPr lang="en-GB"/>
            </a:p>
          </p:txBody>
        </p:sp>
        <p:sp>
          <p:nvSpPr>
            <p:cNvPr id="7" name="Freeform 7"/>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8" name="Freeform 8"/>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2"/>
              <a:stretch>
                <a:fillRect t="-453429" r="-397130" b="-117155"/>
              </a:stretch>
            </a:blipFill>
          </p:spPr>
          <p:txBody>
            <a:bodyPr/>
            <a:lstStyle/>
            <a:p>
              <a:endParaRPr lang="en-GB"/>
            </a:p>
          </p:txBody>
        </p:sp>
        <p:sp>
          <p:nvSpPr>
            <p:cNvPr id="9" name="Freeform 9"/>
            <p:cNvSpPr/>
            <p:nvPr/>
          </p:nvSpPr>
          <p:spPr>
            <a:xfrm>
              <a:off x="643122" y="673462"/>
              <a:ext cx="3402396" cy="3845686"/>
            </a:xfrm>
            <a:custGeom>
              <a:avLst/>
              <a:gdLst/>
              <a:ahLst/>
              <a:cxnLst/>
              <a:rect l="l" t="t" r="r" b="b"/>
              <a:pathLst>
                <a:path w="3402396" h="3845686">
                  <a:moveTo>
                    <a:pt x="0" y="0"/>
                  </a:moveTo>
                  <a:lnTo>
                    <a:pt x="3402396" y="0"/>
                  </a:lnTo>
                  <a:lnTo>
                    <a:pt x="3402396" y="3845686"/>
                  </a:lnTo>
                  <a:lnTo>
                    <a:pt x="0" y="3845686"/>
                  </a:lnTo>
                  <a:lnTo>
                    <a:pt x="0" y="0"/>
                  </a:lnTo>
                  <a:close/>
                </a:path>
              </a:pathLst>
            </a:custGeom>
            <a:blipFill>
              <a:blip r:embed="rId3"/>
              <a:stretch>
                <a:fillRect/>
              </a:stretch>
            </a:blipFill>
          </p:spPr>
          <p:txBody>
            <a:bodyPr/>
            <a:lstStyle/>
            <a:p>
              <a:endParaRPr lang="en-GB"/>
            </a:p>
          </p:txBody>
        </p:sp>
      </p:grpSp>
      <p:sp>
        <p:nvSpPr>
          <p:cNvPr id="10" name="Freeform 10"/>
          <p:cNvSpPr/>
          <p:nvPr/>
        </p:nvSpPr>
        <p:spPr>
          <a:xfrm>
            <a:off x="7032960" y="800964"/>
            <a:ext cx="13313642" cy="1647563"/>
          </a:xfrm>
          <a:custGeom>
            <a:avLst/>
            <a:gdLst/>
            <a:ahLst/>
            <a:cxnLst/>
            <a:rect l="l" t="t" r="r" b="b"/>
            <a:pathLst>
              <a:path w="13313642" h="1647563">
                <a:moveTo>
                  <a:pt x="0" y="0"/>
                </a:moveTo>
                <a:lnTo>
                  <a:pt x="13313642" y="0"/>
                </a:lnTo>
                <a:lnTo>
                  <a:pt x="13313642" y="1647563"/>
                </a:lnTo>
                <a:lnTo>
                  <a:pt x="0" y="16475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 name="TextBox 11"/>
          <p:cNvSpPr txBox="1"/>
          <p:nvPr/>
        </p:nvSpPr>
        <p:spPr>
          <a:xfrm>
            <a:off x="807095" y="3484863"/>
            <a:ext cx="10113981" cy="4241801"/>
          </a:xfrm>
          <a:prstGeom prst="rect">
            <a:avLst/>
          </a:prstGeom>
        </p:spPr>
        <p:txBody>
          <a:bodyPr lIns="0" tIns="0" rIns="0" bIns="0" rtlCol="0" anchor="t">
            <a:spAutoFit/>
          </a:bodyPr>
          <a:lstStyle/>
          <a:p>
            <a:pPr algn="l">
              <a:lnSpc>
                <a:spcPts val="5599"/>
              </a:lnSpc>
            </a:pPr>
            <a:r>
              <a:rPr lang="en-US" sz="3999">
                <a:solidFill>
                  <a:srgbClr val="142143"/>
                </a:solidFill>
                <a:latin typeface="Poppins"/>
                <a:ea typeface="Poppins"/>
                <a:cs typeface="Poppins"/>
                <a:sym typeface="Poppins"/>
              </a:rPr>
              <a:t>Refugee week is celebrated in June to remember all those who have had to leave their country because it's no longer safe for them to live there.</a:t>
            </a:r>
          </a:p>
          <a:p>
            <a:pPr algn="l">
              <a:lnSpc>
                <a:spcPts val="5599"/>
              </a:lnSpc>
            </a:pPr>
            <a:endParaRPr lang="en-US" sz="3999">
              <a:solidFill>
                <a:srgbClr val="142143"/>
              </a:solidFill>
              <a:latin typeface="Poppins"/>
              <a:ea typeface="Poppins"/>
              <a:cs typeface="Poppins"/>
              <a:sym typeface="Poppins"/>
            </a:endParaRPr>
          </a:p>
          <a:p>
            <a:pPr algn="l">
              <a:lnSpc>
                <a:spcPts val="5599"/>
              </a:lnSpc>
            </a:pPr>
            <a:endParaRPr lang="en-US" sz="3999">
              <a:solidFill>
                <a:srgbClr val="142143"/>
              </a:solidFill>
              <a:latin typeface="Poppins"/>
              <a:ea typeface="Poppins"/>
              <a:cs typeface="Poppins"/>
              <a:sym typeface="Poppins"/>
            </a:endParaRPr>
          </a:p>
        </p:txBody>
      </p:sp>
      <p:sp>
        <p:nvSpPr>
          <p:cNvPr id="12" name="Freeform 12"/>
          <p:cNvSpPr/>
          <p:nvPr/>
        </p:nvSpPr>
        <p:spPr>
          <a:xfrm>
            <a:off x="11293577" y="3389361"/>
            <a:ext cx="5965723" cy="5965723"/>
          </a:xfrm>
          <a:custGeom>
            <a:avLst/>
            <a:gdLst/>
            <a:ahLst/>
            <a:cxnLst/>
            <a:rect l="l" t="t" r="r" b="b"/>
            <a:pathLst>
              <a:path w="5965723" h="5965723">
                <a:moveTo>
                  <a:pt x="0" y="0"/>
                </a:moveTo>
                <a:lnTo>
                  <a:pt x="5965723" y="0"/>
                </a:lnTo>
                <a:lnTo>
                  <a:pt x="5965723" y="5965723"/>
                </a:lnTo>
                <a:lnTo>
                  <a:pt x="0" y="59657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3" name="TextBox 13"/>
          <p:cNvSpPr txBox="1"/>
          <p:nvPr/>
        </p:nvSpPr>
        <p:spPr>
          <a:xfrm>
            <a:off x="9144000" y="940533"/>
            <a:ext cx="8677010"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Refugee Week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417332" y="2118458"/>
            <a:ext cx="7870668" cy="8168542"/>
          </a:xfrm>
          <a:custGeom>
            <a:avLst/>
            <a:gdLst/>
            <a:ahLst/>
            <a:cxnLst/>
            <a:rect l="l" t="t" r="r" b="b"/>
            <a:pathLst>
              <a:path w="7870668" h="8168542">
                <a:moveTo>
                  <a:pt x="0" y="0"/>
                </a:moveTo>
                <a:lnTo>
                  <a:pt x="7870668" y="0"/>
                </a:lnTo>
                <a:lnTo>
                  <a:pt x="7870668" y="8168542"/>
                </a:lnTo>
                <a:lnTo>
                  <a:pt x="0" y="8168542"/>
                </a:lnTo>
                <a:lnTo>
                  <a:pt x="0" y="0"/>
                </a:lnTo>
                <a:close/>
              </a:path>
            </a:pathLst>
          </a:custGeom>
          <a:blipFill>
            <a:blip r:embed="rId2"/>
            <a:stretch>
              <a:fillRect l="-34949" r="-22299"/>
            </a:stretch>
          </a:blipFill>
        </p:spPr>
        <p:txBody>
          <a:bodyPr/>
          <a:lstStyle/>
          <a:p>
            <a:endParaRPr lang="en-GB"/>
          </a:p>
        </p:txBody>
      </p:sp>
      <p:grpSp>
        <p:nvGrpSpPr>
          <p:cNvPr id="3" name="Group 3"/>
          <p:cNvGrpSpPr/>
          <p:nvPr/>
        </p:nvGrpSpPr>
        <p:grpSpPr>
          <a:xfrm>
            <a:off x="0" y="0"/>
            <a:ext cx="18288000" cy="3389361"/>
            <a:chOff x="0" y="0"/>
            <a:chExt cx="24384000" cy="4519148"/>
          </a:xfrm>
        </p:grpSpPr>
        <p:sp>
          <p:nvSpPr>
            <p:cNvPr id="4" name="Freeform 4"/>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3"/>
              <a:stretch>
                <a:fillRect b="-232599"/>
              </a:stretch>
            </a:blipFill>
          </p:spPr>
          <p:txBody>
            <a:bodyPr/>
            <a:lstStyle/>
            <a:p>
              <a:endParaRPr lang="en-GB"/>
            </a:p>
          </p:txBody>
        </p:sp>
        <p:sp>
          <p:nvSpPr>
            <p:cNvPr id="5" name="Freeform 5"/>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3"/>
              <a:stretch>
                <a:fillRect t="-112649" b="-116582"/>
              </a:stretch>
            </a:blipFill>
          </p:spPr>
          <p:txBody>
            <a:bodyPr/>
            <a:lstStyle/>
            <a:p>
              <a:endParaRPr lang="en-GB"/>
            </a:p>
          </p:txBody>
        </p:sp>
        <p:sp>
          <p:nvSpPr>
            <p:cNvPr id="6" name="Freeform 6"/>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3"/>
              <a:stretch>
                <a:fillRect t="-56115" b="-172985"/>
              </a:stretch>
            </a:blipFill>
          </p:spPr>
          <p:txBody>
            <a:bodyPr/>
            <a:lstStyle/>
            <a:p>
              <a:endParaRPr lang="en-GB"/>
            </a:p>
          </p:txBody>
        </p:sp>
        <p:sp>
          <p:nvSpPr>
            <p:cNvPr id="7" name="Freeform 7"/>
            <p:cNvSpPr/>
            <p:nvPr/>
          </p:nvSpPr>
          <p:spPr>
            <a:xfrm>
              <a:off x="14063580" y="8578"/>
              <a:ext cx="4688640" cy="2357138"/>
            </a:xfrm>
            <a:custGeom>
              <a:avLst/>
              <a:gdLst/>
              <a:ahLst/>
              <a:cxnLst/>
              <a:rect l="l" t="t" r="r" b="b"/>
              <a:pathLst>
                <a:path w="4688640" h="2357138">
                  <a:moveTo>
                    <a:pt x="0" y="0"/>
                  </a:moveTo>
                  <a:lnTo>
                    <a:pt x="4688640" y="0"/>
                  </a:lnTo>
                  <a:lnTo>
                    <a:pt x="4688640" y="2357138"/>
                  </a:lnTo>
                  <a:lnTo>
                    <a:pt x="0" y="2357138"/>
                  </a:lnTo>
                  <a:lnTo>
                    <a:pt x="0" y="0"/>
                  </a:lnTo>
                  <a:close/>
                </a:path>
              </a:pathLst>
            </a:custGeom>
            <a:blipFill>
              <a:blip r:embed="rId3"/>
              <a:stretch>
                <a:fillRect b="-201382"/>
              </a:stretch>
            </a:blipFill>
          </p:spPr>
          <p:txBody>
            <a:bodyPr/>
            <a:lstStyle/>
            <a:p>
              <a:endParaRPr lang="en-GB"/>
            </a:p>
          </p:txBody>
        </p:sp>
        <p:sp>
          <p:nvSpPr>
            <p:cNvPr id="8" name="Freeform 8"/>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3"/>
              <a:stretch>
                <a:fillRect b="-232599"/>
              </a:stretch>
            </a:blipFill>
          </p:spPr>
          <p:txBody>
            <a:bodyPr/>
            <a:lstStyle/>
            <a:p>
              <a:endParaRPr lang="en-GB"/>
            </a:p>
          </p:txBody>
        </p:sp>
        <p:sp>
          <p:nvSpPr>
            <p:cNvPr id="9" name="Freeform 9"/>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3"/>
              <a:stretch>
                <a:fillRect t="-453429" r="-397130" b="-117155"/>
              </a:stretch>
            </a:blipFill>
          </p:spPr>
          <p:txBody>
            <a:bodyPr/>
            <a:lstStyle/>
            <a:p>
              <a:endParaRPr lang="en-GB"/>
            </a:p>
          </p:txBody>
        </p:sp>
        <p:sp>
          <p:nvSpPr>
            <p:cNvPr id="10" name="Freeform 10"/>
            <p:cNvSpPr/>
            <p:nvPr/>
          </p:nvSpPr>
          <p:spPr>
            <a:xfrm>
              <a:off x="643122" y="673462"/>
              <a:ext cx="3402396" cy="3845686"/>
            </a:xfrm>
            <a:custGeom>
              <a:avLst/>
              <a:gdLst/>
              <a:ahLst/>
              <a:cxnLst/>
              <a:rect l="l" t="t" r="r" b="b"/>
              <a:pathLst>
                <a:path w="3402396" h="3845686">
                  <a:moveTo>
                    <a:pt x="0" y="0"/>
                  </a:moveTo>
                  <a:lnTo>
                    <a:pt x="3402396" y="0"/>
                  </a:lnTo>
                  <a:lnTo>
                    <a:pt x="3402396" y="3845686"/>
                  </a:lnTo>
                  <a:lnTo>
                    <a:pt x="0" y="3845686"/>
                  </a:lnTo>
                  <a:lnTo>
                    <a:pt x="0" y="0"/>
                  </a:lnTo>
                  <a:close/>
                </a:path>
              </a:pathLst>
            </a:custGeom>
            <a:blipFill>
              <a:blip r:embed="rId4"/>
              <a:stretch>
                <a:fillRect/>
              </a:stretch>
            </a:blipFill>
          </p:spPr>
          <p:txBody>
            <a:bodyPr/>
            <a:lstStyle/>
            <a:p>
              <a:endParaRPr lang="en-GB"/>
            </a:p>
          </p:txBody>
        </p:sp>
      </p:grpSp>
      <p:sp>
        <p:nvSpPr>
          <p:cNvPr id="11" name="Freeform 11"/>
          <p:cNvSpPr/>
          <p:nvPr/>
        </p:nvSpPr>
        <p:spPr>
          <a:xfrm>
            <a:off x="7032960" y="800964"/>
            <a:ext cx="13313642" cy="1647563"/>
          </a:xfrm>
          <a:custGeom>
            <a:avLst/>
            <a:gdLst/>
            <a:ahLst/>
            <a:cxnLst/>
            <a:rect l="l" t="t" r="r" b="b"/>
            <a:pathLst>
              <a:path w="13313642" h="1647563">
                <a:moveTo>
                  <a:pt x="0" y="0"/>
                </a:moveTo>
                <a:lnTo>
                  <a:pt x="13313642" y="0"/>
                </a:lnTo>
                <a:lnTo>
                  <a:pt x="13313642" y="1647563"/>
                </a:lnTo>
                <a:lnTo>
                  <a:pt x="0" y="16475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TextBox 12"/>
          <p:cNvSpPr txBox="1"/>
          <p:nvPr/>
        </p:nvSpPr>
        <p:spPr>
          <a:xfrm>
            <a:off x="9144000" y="940533"/>
            <a:ext cx="8677010"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Pope Leo XIV</a:t>
            </a:r>
          </a:p>
        </p:txBody>
      </p:sp>
      <p:sp>
        <p:nvSpPr>
          <p:cNvPr id="13" name="TextBox 13"/>
          <p:cNvSpPr txBox="1"/>
          <p:nvPr/>
        </p:nvSpPr>
        <p:spPr>
          <a:xfrm>
            <a:off x="732280" y="3536914"/>
            <a:ext cx="10113981" cy="4241801"/>
          </a:xfrm>
          <a:prstGeom prst="rect">
            <a:avLst/>
          </a:prstGeom>
        </p:spPr>
        <p:txBody>
          <a:bodyPr lIns="0" tIns="0" rIns="0" bIns="0" rtlCol="0" anchor="t">
            <a:spAutoFit/>
          </a:bodyPr>
          <a:lstStyle/>
          <a:p>
            <a:pPr algn="l">
              <a:lnSpc>
                <a:spcPts val="5599"/>
              </a:lnSpc>
            </a:pPr>
            <a:r>
              <a:rPr lang="en-US" sz="3999">
                <a:solidFill>
                  <a:srgbClr val="142143"/>
                </a:solidFill>
                <a:latin typeface="Poppins"/>
                <a:ea typeface="Poppins"/>
                <a:cs typeface="Poppins"/>
                <a:sym typeface="Poppins"/>
              </a:rPr>
              <a:t>In his homily about refugees and migrants, Pope Leo teaches us to:</a:t>
            </a:r>
          </a:p>
          <a:p>
            <a:pPr algn="l">
              <a:lnSpc>
                <a:spcPts val="5599"/>
              </a:lnSpc>
            </a:pPr>
            <a:r>
              <a:rPr lang="en-US" sz="3999">
                <a:solidFill>
                  <a:srgbClr val="142143"/>
                </a:solidFill>
                <a:latin typeface="Poppins"/>
                <a:ea typeface="Poppins"/>
                <a:cs typeface="Poppins"/>
                <a:sym typeface="Poppins"/>
              </a:rPr>
              <a:t>“</a:t>
            </a:r>
            <a:r>
              <a:rPr lang="en-US" sz="3999" b="1">
                <a:solidFill>
                  <a:srgbClr val="142143"/>
                </a:solidFill>
                <a:latin typeface="Poppins Bold"/>
                <a:ea typeface="Poppins Bold"/>
                <a:cs typeface="Poppins Bold"/>
                <a:sym typeface="Poppins Bold"/>
              </a:rPr>
              <a:t>learn, more and more, to welcome others — to receive them with generosity.”</a:t>
            </a:r>
          </a:p>
          <a:p>
            <a:pPr algn="l">
              <a:lnSpc>
                <a:spcPts val="5599"/>
              </a:lnSpc>
            </a:pPr>
            <a:endParaRPr lang="en-US" sz="3999" b="1">
              <a:solidFill>
                <a:srgbClr val="142143"/>
              </a:solidFill>
              <a:latin typeface="Poppins Bold"/>
              <a:ea typeface="Poppins Bold"/>
              <a:cs typeface="Poppins Bold"/>
              <a:sym typeface="Poppins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21076" y="2118458"/>
            <a:ext cx="7797182" cy="8168542"/>
          </a:xfrm>
          <a:custGeom>
            <a:avLst/>
            <a:gdLst/>
            <a:ahLst/>
            <a:cxnLst/>
            <a:rect l="l" t="t" r="r" b="b"/>
            <a:pathLst>
              <a:path w="7797182" h="8168542">
                <a:moveTo>
                  <a:pt x="0" y="0"/>
                </a:moveTo>
                <a:lnTo>
                  <a:pt x="7797182" y="0"/>
                </a:lnTo>
                <a:lnTo>
                  <a:pt x="7797182" y="8168542"/>
                </a:lnTo>
                <a:lnTo>
                  <a:pt x="0" y="8168542"/>
                </a:lnTo>
                <a:lnTo>
                  <a:pt x="0" y="0"/>
                </a:lnTo>
                <a:close/>
              </a:path>
            </a:pathLst>
          </a:custGeom>
          <a:blipFill>
            <a:blip r:embed="rId2"/>
            <a:stretch>
              <a:fillRect l="-46155" r="-40089"/>
            </a:stretch>
          </a:blipFill>
        </p:spPr>
        <p:txBody>
          <a:bodyPr/>
          <a:lstStyle/>
          <a:p>
            <a:endParaRPr lang="en-GB"/>
          </a:p>
        </p:txBody>
      </p:sp>
      <p:grpSp>
        <p:nvGrpSpPr>
          <p:cNvPr id="3" name="Group 3"/>
          <p:cNvGrpSpPr/>
          <p:nvPr/>
        </p:nvGrpSpPr>
        <p:grpSpPr>
          <a:xfrm>
            <a:off x="0" y="0"/>
            <a:ext cx="18288000" cy="3389361"/>
            <a:chOff x="0" y="0"/>
            <a:chExt cx="24384000" cy="4519148"/>
          </a:xfrm>
        </p:grpSpPr>
        <p:sp>
          <p:nvSpPr>
            <p:cNvPr id="4" name="Freeform 4"/>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3"/>
              <a:stretch>
                <a:fillRect b="-232599"/>
              </a:stretch>
            </a:blipFill>
          </p:spPr>
          <p:txBody>
            <a:bodyPr/>
            <a:lstStyle/>
            <a:p>
              <a:endParaRPr lang="en-GB"/>
            </a:p>
          </p:txBody>
        </p:sp>
        <p:sp>
          <p:nvSpPr>
            <p:cNvPr id="5" name="Freeform 5"/>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3"/>
              <a:stretch>
                <a:fillRect t="-112649" b="-116582"/>
              </a:stretch>
            </a:blipFill>
          </p:spPr>
          <p:txBody>
            <a:bodyPr/>
            <a:lstStyle/>
            <a:p>
              <a:endParaRPr lang="en-GB"/>
            </a:p>
          </p:txBody>
        </p:sp>
        <p:sp>
          <p:nvSpPr>
            <p:cNvPr id="6" name="Freeform 6"/>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3"/>
              <a:stretch>
                <a:fillRect t="-56115" b="-172985"/>
              </a:stretch>
            </a:blipFill>
          </p:spPr>
          <p:txBody>
            <a:bodyPr/>
            <a:lstStyle/>
            <a:p>
              <a:endParaRPr lang="en-GB"/>
            </a:p>
          </p:txBody>
        </p:sp>
        <p:sp>
          <p:nvSpPr>
            <p:cNvPr id="7" name="Freeform 7"/>
            <p:cNvSpPr/>
            <p:nvPr/>
          </p:nvSpPr>
          <p:spPr>
            <a:xfrm>
              <a:off x="14063580" y="8578"/>
              <a:ext cx="4688640" cy="2357138"/>
            </a:xfrm>
            <a:custGeom>
              <a:avLst/>
              <a:gdLst/>
              <a:ahLst/>
              <a:cxnLst/>
              <a:rect l="l" t="t" r="r" b="b"/>
              <a:pathLst>
                <a:path w="4688640" h="2357138">
                  <a:moveTo>
                    <a:pt x="0" y="0"/>
                  </a:moveTo>
                  <a:lnTo>
                    <a:pt x="4688640" y="0"/>
                  </a:lnTo>
                  <a:lnTo>
                    <a:pt x="4688640" y="2357138"/>
                  </a:lnTo>
                  <a:lnTo>
                    <a:pt x="0" y="2357138"/>
                  </a:lnTo>
                  <a:lnTo>
                    <a:pt x="0" y="0"/>
                  </a:lnTo>
                  <a:close/>
                </a:path>
              </a:pathLst>
            </a:custGeom>
            <a:blipFill>
              <a:blip r:embed="rId3"/>
              <a:stretch>
                <a:fillRect b="-201382"/>
              </a:stretch>
            </a:blipFill>
          </p:spPr>
          <p:txBody>
            <a:bodyPr/>
            <a:lstStyle/>
            <a:p>
              <a:endParaRPr lang="en-GB"/>
            </a:p>
          </p:txBody>
        </p:sp>
        <p:sp>
          <p:nvSpPr>
            <p:cNvPr id="8" name="Freeform 8"/>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3"/>
              <a:stretch>
                <a:fillRect b="-232599"/>
              </a:stretch>
            </a:blipFill>
          </p:spPr>
          <p:txBody>
            <a:bodyPr/>
            <a:lstStyle/>
            <a:p>
              <a:endParaRPr lang="en-GB"/>
            </a:p>
          </p:txBody>
        </p:sp>
        <p:sp>
          <p:nvSpPr>
            <p:cNvPr id="9" name="Freeform 9"/>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3"/>
              <a:stretch>
                <a:fillRect t="-453429" r="-397130" b="-117155"/>
              </a:stretch>
            </a:blipFill>
          </p:spPr>
          <p:txBody>
            <a:bodyPr/>
            <a:lstStyle/>
            <a:p>
              <a:endParaRPr lang="en-GB"/>
            </a:p>
          </p:txBody>
        </p:sp>
        <p:sp>
          <p:nvSpPr>
            <p:cNvPr id="10" name="Freeform 10"/>
            <p:cNvSpPr/>
            <p:nvPr/>
          </p:nvSpPr>
          <p:spPr>
            <a:xfrm>
              <a:off x="643122" y="673462"/>
              <a:ext cx="3402396" cy="3845686"/>
            </a:xfrm>
            <a:custGeom>
              <a:avLst/>
              <a:gdLst/>
              <a:ahLst/>
              <a:cxnLst/>
              <a:rect l="l" t="t" r="r" b="b"/>
              <a:pathLst>
                <a:path w="3402396" h="3845686">
                  <a:moveTo>
                    <a:pt x="0" y="0"/>
                  </a:moveTo>
                  <a:lnTo>
                    <a:pt x="3402396" y="0"/>
                  </a:lnTo>
                  <a:lnTo>
                    <a:pt x="3402396" y="3845686"/>
                  </a:lnTo>
                  <a:lnTo>
                    <a:pt x="0" y="3845686"/>
                  </a:lnTo>
                  <a:lnTo>
                    <a:pt x="0" y="0"/>
                  </a:lnTo>
                  <a:close/>
                </a:path>
              </a:pathLst>
            </a:custGeom>
            <a:blipFill>
              <a:blip r:embed="rId4"/>
              <a:stretch>
                <a:fillRect/>
              </a:stretch>
            </a:blipFill>
          </p:spPr>
          <p:txBody>
            <a:bodyPr/>
            <a:lstStyle/>
            <a:p>
              <a:endParaRPr lang="en-GB"/>
            </a:p>
          </p:txBody>
        </p:sp>
      </p:grpSp>
      <p:sp>
        <p:nvSpPr>
          <p:cNvPr id="11" name="Freeform 11"/>
          <p:cNvSpPr/>
          <p:nvPr/>
        </p:nvSpPr>
        <p:spPr>
          <a:xfrm>
            <a:off x="7032960" y="800964"/>
            <a:ext cx="13313642" cy="1647563"/>
          </a:xfrm>
          <a:custGeom>
            <a:avLst/>
            <a:gdLst/>
            <a:ahLst/>
            <a:cxnLst/>
            <a:rect l="l" t="t" r="r" b="b"/>
            <a:pathLst>
              <a:path w="13313642" h="1647563">
                <a:moveTo>
                  <a:pt x="0" y="0"/>
                </a:moveTo>
                <a:lnTo>
                  <a:pt x="13313642" y="0"/>
                </a:lnTo>
                <a:lnTo>
                  <a:pt x="13313642" y="1647563"/>
                </a:lnTo>
                <a:lnTo>
                  <a:pt x="0" y="16475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TextBox 12"/>
          <p:cNvSpPr txBox="1"/>
          <p:nvPr/>
        </p:nvSpPr>
        <p:spPr>
          <a:xfrm>
            <a:off x="9144000" y="940533"/>
            <a:ext cx="8677010"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Pope Leo XIV</a:t>
            </a:r>
          </a:p>
        </p:txBody>
      </p:sp>
      <p:sp>
        <p:nvSpPr>
          <p:cNvPr id="13" name="TextBox 13"/>
          <p:cNvSpPr txBox="1"/>
          <p:nvPr/>
        </p:nvSpPr>
        <p:spPr>
          <a:xfrm>
            <a:off x="807095" y="3275061"/>
            <a:ext cx="9814721" cy="4241801"/>
          </a:xfrm>
          <a:prstGeom prst="rect">
            <a:avLst/>
          </a:prstGeom>
        </p:spPr>
        <p:txBody>
          <a:bodyPr lIns="0" tIns="0" rIns="0" bIns="0" rtlCol="0" anchor="t">
            <a:spAutoFit/>
          </a:bodyPr>
          <a:lstStyle/>
          <a:p>
            <a:pPr algn="l">
              <a:lnSpc>
                <a:spcPts val="5599"/>
              </a:lnSpc>
            </a:pPr>
            <a:endParaRPr/>
          </a:p>
          <a:p>
            <a:pPr algn="l">
              <a:lnSpc>
                <a:spcPts val="5599"/>
              </a:lnSpc>
            </a:pPr>
            <a:r>
              <a:rPr lang="en-US" sz="3999">
                <a:solidFill>
                  <a:srgbClr val="142143"/>
                </a:solidFill>
                <a:latin typeface="Poppins"/>
                <a:ea typeface="Poppins"/>
                <a:cs typeface="Poppins"/>
                <a:sym typeface="Poppins"/>
              </a:rPr>
              <a:t>“And when we truly see them, when we genuinely desire to know them, we begin to recognize that they have stories, lives, and dignity.”</a:t>
            </a:r>
          </a:p>
          <a:p>
            <a:pPr algn="l">
              <a:lnSpc>
                <a:spcPts val="5599"/>
              </a:lnSpc>
            </a:pPr>
            <a:endParaRPr lang="en-US" sz="3999">
              <a:solidFill>
                <a:srgbClr val="142143"/>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1335"/>
            <a:ext cx="18288000" cy="1625388"/>
            <a:chOff x="0" y="0"/>
            <a:chExt cx="24384000" cy="2167183"/>
          </a:xfrm>
        </p:grpSpPr>
        <p:sp>
          <p:nvSpPr>
            <p:cNvPr id="3" name="Freeform 3"/>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4" name="Freeform 4"/>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2"/>
              <a:stretch>
                <a:fillRect t="-112649" b="-116582"/>
              </a:stretch>
            </a:blipFill>
          </p:spPr>
          <p:txBody>
            <a:bodyPr/>
            <a:lstStyle/>
            <a:p>
              <a:endParaRPr lang="en-GB"/>
            </a:p>
          </p:txBody>
        </p:sp>
        <p:sp>
          <p:nvSpPr>
            <p:cNvPr id="5" name="Freeform 5"/>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t="-56115" b="-172985"/>
              </a:stretch>
            </a:blipFill>
          </p:spPr>
          <p:txBody>
            <a:bodyPr/>
            <a:lstStyle/>
            <a:p>
              <a:endParaRPr lang="en-GB"/>
            </a:p>
          </p:txBody>
        </p:sp>
        <p:sp>
          <p:nvSpPr>
            <p:cNvPr id="6" name="Freeform 6"/>
            <p:cNvSpPr/>
            <p:nvPr/>
          </p:nvSpPr>
          <p:spPr>
            <a:xfrm>
              <a:off x="140635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b="-229101"/>
              </a:stretch>
            </a:blipFill>
          </p:spPr>
          <p:txBody>
            <a:bodyPr/>
            <a:lstStyle/>
            <a:p>
              <a:endParaRPr lang="en-GB"/>
            </a:p>
          </p:txBody>
        </p:sp>
        <p:sp>
          <p:nvSpPr>
            <p:cNvPr id="7" name="Freeform 7"/>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8" name="Freeform 8"/>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2"/>
              <a:stretch>
                <a:fillRect t="-453429" r="-397130" b="-117155"/>
              </a:stretch>
            </a:blipFill>
          </p:spPr>
          <p:txBody>
            <a:bodyPr/>
            <a:lstStyle/>
            <a:p>
              <a:endParaRPr lang="en-GB"/>
            </a:p>
          </p:txBody>
        </p:sp>
      </p:grpSp>
      <p:sp>
        <p:nvSpPr>
          <p:cNvPr id="9" name="Freeform 9"/>
          <p:cNvSpPr/>
          <p:nvPr/>
        </p:nvSpPr>
        <p:spPr>
          <a:xfrm>
            <a:off x="11147446" y="2118841"/>
            <a:ext cx="7140554" cy="8143293"/>
          </a:xfrm>
          <a:custGeom>
            <a:avLst/>
            <a:gdLst/>
            <a:ahLst/>
            <a:cxnLst/>
            <a:rect l="l" t="t" r="r" b="b"/>
            <a:pathLst>
              <a:path w="7140554" h="8143293">
                <a:moveTo>
                  <a:pt x="0" y="0"/>
                </a:moveTo>
                <a:lnTo>
                  <a:pt x="7140554" y="0"/>
                </a:lnTo>
                <a:lnTo>
                  <a:pt x="7140554" y="8143293"/>
                </a:lnTo>
                <a:lnTo>
                  <a:pt x="0" y="8143293"/>
                </a:lnTo>
                <a:lnTo>
                  <a:pt x="0" y="0"/>
                </a:lnTo>
                <a:close/>
              </a:path>
            </a:pathLst>
          </a:custGeom>
          <a:blipFill>
            <a:blip r:embed="rId3"/>
            <a:stretch>
              <a:fillRect l="-24858" r="-28809" b="-1059"/>
            </a:stretch>
          </a:blipFill>
        </p:spPr>
        <p:txBody>
          <a:bodyPr/>
          <a:lstStyle/>
          <a:p>
            <a:endParaRPr lang="en-GB"/>
          </a:p>
        </p:txBody>
      </p:sp>
      <p:sp>
        <p:nvSpPr>
          <p:cNvPr id="10" name="Freeform 10"/>
          <p:cNvSpPr/>
          <p:nvPr/>
        </p:nvSpPr>
        <p:spPr>
          <a:xfrm>
            <a:off x="482341" y="516432"/>
            <a:ext cx="2551797" cy="2884265"/>
          </a:xfrm>
          <a:custGeom>
            <a:avLst/>
            <a:gdLst/>
            <a:ahLst/>
            <a:cxnLst/>
            <a:rect l="l" t="t" r="r" b="b"/>
            <a:pathLst>
              <a:path w="2551797" h="2884265">
                <a:moveTo>
                  <a:pt x="0" y="0"/>
                </a:moveTo>
                <a:lnTo>
                  <a:pt x="2551798" y="0"/>
                </a:lnTo>
                <a:lnTo>
                  <a:pt x="2551798" y="2884264"/>
                </a:lnTo>
                <a:lnTo>
                  <a:pt x="0" y="2884264"/>
                </a:lnTo>
                <a:lnTo>
                  <a:pt x="0" y="0"/>
                </a:lnTo>
                <a:close/>
              </a:path>
            </a:pathLst>
          </a:custGeom>
          <a:blipFill>
            <a:blip r:embed="rId4"/>
            <a:stretch>
              <a:fillRect/>
            </a:stretch>
          </a:blipFill>
        </p:spPr>
        <p:txBody>
          <a:bodyPr/>
          <a:lstStyle/>
          <a:p>
            <a:endParaRPr lang="en-GB"/>
          </a:p>
        </p:txBody>
      </p:sp>
      <p:sp>
        <p:nvSpPr>
          <p:cNvPr id="11" name="Freeform 11"/>
          <p:cNvSpPr/>
          <p:nvPr/>
        </p:nvSpPr>
        <p:spPr>
          <a:xfrm>
            <a:off x="7032960" y="800964"/>
            <a:ext cx="13313642" cy="1647563"/>
          </a:xfrm>
          <a:custGeom>
            <a:avLst/>
            <a:gdLst/>
            <a:ahLst/>
            <a:cxnLst/>
            <a:rect l="l" t="t" r="r" b="b"/>
            <a:pathLst>
              <a:path w="13313642" h="1647563">
                <a:moveTo>
                  <a:pt x="0" y="0"/>
                </a:moveTo>
                <a:lnTo>
                  <a:pt x="13313642" y="0"/>
                </a:lnTo>
                <a:lnTo>
                  <a:pt x="13313642" y="1647563"/>
                </a:lnTo>
                <a:lnTo>
                  <a:pt x="0" y="16475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 name="TextBox 12"/>
          <p:cNvSpPr txBox="1"/>
          <p:nvPr/>
        </p:nvSpPr>
        <p:spPr>
          <a:xfrm>
            <a:off x="10815435" y="952510"/>
            <a:ext cx="7643715"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On the margins</a:t>
            </a:r>
          </a:p>
        </p:txBody>
      </p:sp>
      <p:sp>
        <p:nvSpPr>
          <p:cNvPr id="13" name="TextBox 13"/>
          <p:cNvSpPr txBox="1"/>
          <p:nvPr/>
        </p:nvSpPr>
        <p:spPr>
          <a:xfrm>
            <a:off x="1508023" y="3286396"/>
            <a:ext cx="9307413" cy="7766050"/>
          </a:xfrm>
          <a:prstGeom prst="rect">
            <a:avLst/>
          </a:prstGeom>
        </p:spPr>
        <p:txBody>
          <a:bodyPr lIns="0" tIns="0" rIns="0" bIns="0" rtlCol="0" anchor="t">
            <a:spAutoFit/>
          </a:bodyPr>
          <a:lstStyle/>
          <a:p>
            <a:pPr algn="l">
              <a:lnSpc>
                <a:spcPts val="5599"/>
              </a:lnSpc>
            </a:pPr>
            <a:r>
              <a:rPr lang="en-US" sz="3999">
                <a:solidFill>
                  <a:srgbClr val="142143"/>
                </a:solidFill>
                <a:latin typeface="Poppins"/>
                <a:ea typeface="Poppins"/>
                <a:cs typeface="Poppins"/>
                <a:sym typeface="Poppins"/>
              </a:rPr>
              <a:t>As young Vincentians, we are called to share God’s love with everybody, especially those who are </a:t>
            </a:r>
            <a:r>
              <a:rPr lang="en-US" sz="3999" b="1">
                <a:solidFill>
                  <a:srgbClr val="142143"/>
                </a:solidFill>
                <a:latin typeface="Poppins Bold"/>
                <a:ea typeface="Poppins Bold"/>
                <a:cs typeface="Poppins Bold"/>
                <a:sym typeface="Poppins Bold"/>
              </a:rPr>
              <a:t>on the margins.</a:t>
            </a:r>
            <a:r>
              <a:rPr lang="en-US" sz="3999">
                <a:solidFill>
                  <a:srgbClr val="142143"/>
                </a:solidFill>
                <a:latin typeface="Poppins"/>
                <a:ea typeface="Poppins"/>
                <a:cs typeface="Poppins"/>
                <a:sym typeface="Poppins"/>
              </a:rPr>
              <a:t> </a:t>
            </a:r>
          </a:p>
          <a:p>
            <a:pPr algn="l">
              <a:lnSpc>
                <a:spcPts val="5599"/>
              </a:lnSpc>
            </a:pPr>
            <a:endParaRPr lang="en-US" sz="3999">
              <a:solidFill>
                <a:srgbClr val="142143"/>
              </a:solidFill>
              <a:latin typeface="Poppins"/>
              <a:ea typeface="Poppins"/>
              <a:cs typeface="Poppins"/>
              <a:sym typeface="Poppins"/>
            </a:endParaRPr>
          </a:p>
          <a:p>
            <a:pPr algn="l">
              <a:lnSpc>
                <a:spcPts val="5599"/>
              </a:lnSpc>
              <a:spcBef>
                <a:spcPct val="0"/>
              </a:spcBef>
            </a:pPr>
            <a:r>
              <a:rPr lang="en-US" sz="3999">
                <a:solidFill>
                  <a:srgbClr val="142143"/>
                </a:solidFill>
                <a:latin typeface="Poppins"/>
                <a:ea typeface="Poppins"/>
                <a:cs typeface="Poppins"/>
                <a:sym typeface="Poppins"/>
              </a:rPr>
              <a:t>- This means people who who are treated differently and go through challenges because of who they are or where they come from.</a:t>
            </a:r>
          </a:p>
          <a:p>
            <a:pPr algn="l">
              <a:lnSpc>
                <a:spcPts val="5599"/>
              </a:lnSpc>
              <a:spcBef>
                <a:spcPct val="0"/>
              </a:spcBef>
            </a:pPr>
            <a:endParaRPr lang="en-US" sz="3999">
              <a:solidFill>
                <a:srgbClr val="142143"/>
              </a:solidFill>
              <a:latin typeface="Poppins"/>
              <a:ea typeface="Poppins"/>
              <a:cs typeface="Poppins"/>
              <a:sym typeface="Poppins"/>
            </a:endParaRPr>
          </a:p>
          <a:p>
            <a:pPr algn="l">
              <a:lnSpc>
                <a:spcPts val="5599"/>
              </a:lnSpc>
              <a:spcBef>
                <a:spcPct val="0"/>
              </a:spcBef>
            </a:pPr>
            <a:endParaRPr lang="en-US" sz="3999">
              <a:solidFill>
                <a:srgbClr val="142143"/>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1335"/>
            <a:ext cx="18288000" cy="1625388"/>
            <a:chOff x="0" y="0"/>
            <a:chExt cx="24384000" cy="2167183"/>
          </a:xfrm>
        </p:grpSpPr>
        <p:sp>
          <p:nvSpPr>
            <p:cNvPr id="3" name="Freeform 3"/>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4" name="Freeform 4"/>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2"/>
              <a:stretch>
                <a:fillRect t="-112649" b="-116582"/>
              </a:stretch>
            </a:blipFill>
          </p:spPr>
          <p:txBody>
            <a:bodyPr/>
            <a:lstStyle/>
            <a:p>
              <a:endParaRPr lang="en-GB"/>
            </a:p>
          </p:txBody>
        </p:sp>
        <p:sp>
          <p:nvSpPr>
            <p:cNvPr id="5" name="Freeform 5"/>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t="-56115" b="-172985"/>
              </a:stretch>
            </a:blipFill>
          </p:spPr>
          <p:txBody>
            <a:bodyPr/>
            <a:lstStyle/>
            <a:p>
              <a:endParaRPr lang="en-GB"/>
            </a:p>
          </p:txBody>
        </p:sp>
        <p:sp>
          <p:nvSpPr>
            <p:cNvPr id="6" name="Freeform 6"/>
            <p:cNvSpPr/>
            <p:nvPr/>
          </p:nvSpPr>
          <p:spPr>
            <a:xfrm>
              <a:off x="140635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b="-229101"/>
              </a:stretch>
            </a:blipFill>
          </p:spPr>
          <p:txBody>
            <a:bodyPr/>
            <a:lstStyle/>
            <a:p>
              <a:endParaRPr lang="en-GB"/>
            </a:p>
          </p:txBody>
        </p:sp>
        <p:sp>
          <p:nvSpPr>
            <p:cNvPr id="7" name="Freeform 7"/>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8" name="Freeform 8"/>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2"/>
              <a:stretch>
                <a:fillRect t="-453429" r="-397130" b="-117155"/>
              </a:stretch>
            </a:blipFill>
          </p:spPr>
          <p:txBody>
            <a:bodyPr/>
            <a:lstStyle/>
            <a:p>
              <a:endParaRPr lang="en-GB"/>
            </a:p>
          </p:txBody>
        </p:sp>
      </p:grpSp>
      <p:sp>
        <p:nvSpPr>
          <p:cNvPr id="9" name="Freeform 9"/>
          <p:cNvSpPr/>
          <p:nvPr/>
        </p:nvSpPr>
        <p:spPr>
          <a:xfrm>
            <a:off x="11498580" y="2406921"/>
            <a:ext cx="6789420" cy="8229600"/>
          </a:xfrm>
          <a:custGeom>
            <a:avLst/>
            <a:gdLst/>
            <a:ahLst/>
            <a:cxnLst/>
            <a:rect l="l" t="t" r="r" b="b"/>
            <a:pathLst>
              <a:path w="6789420" h="8229600">
                <a:moveTo>
                  <a:pt x="0" y="0"/>
                </a:moveTo>
                <a:lnTo>
                  <a:pt x="6789420" y="0"/>
                </a:lnTo>
                <a:lnTo>
                  <a:pt x="6789420" y="8229600"/>
                </a:lnTo>
                <a:lnTo>
                  <a:pt x="0" y="8229600"/>
                </a:lnTo>
                <a:lnTo>
                  <a:pt x="0" y="0"/>
                </a:lnTo>
                <a:close/>
              </a:path>
            </a:pathLst>
          </a:custGeom>
          <a:blipFill>
            <a:blip r:embed="rId3"/>
            <a:stretch>
              <a:fillRect/>
            </a:stretch>
          </a:blipFill>
        </p:spPr>
        <p:txBody>
          <a:bodyPr/>
          <a:lstStyle/>
          <a:p>
            <a:endParaRPr lang="en-GB"/>
          </a:p>
        </p:txBody>
      </p:sp>
      <p:sp>
        <p:nvSpPr>
          <p:cNvPr id="10" name="Freeform 10"/>
          <p:cNvSpPr/>
          <p:nvPr/>
        </p:nvSpPr>
        <p:spPr>
          <a:xfrm>
            <a:off x="8068962" y="826955"/>
            <a:ext cx="14207040" cy="1758121"/>
          </a:xfrm>
          <a:custGeom>
            <a:avLst/>
            <a:gdLst/>
            <a:ahLst/>
            <a:cxnLst/>
            <a:rect l="l" t="t" r="r" b="b"/>
            <a:pathLst>
              <a:path w="14207040" h="1758121">
                <a:moveTo>
                  <a:pt x="0" y="0"/>
                </a:moveTo>
                <a:lnTo>
                  <a:pt x="14207040" y="0"/>
                </a:lnTo>
                <a:lnTo>
                  <a:pt x="14207040" y="1758121"/>
                </a:lnTo>
                <a:lnTo>
                  <a:pt x="0" y="17581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 name="Freeform 11"/>
          <p:cNvSpPr/>
          <p:nvPr/>
        </p:nvSpPr>
        <p:spPr>
          <a:xfrm>
            <a:off x="482341" y="516432"/>
            <a:ext cx="2551797" cy="2884265"/>
          </a:xfrm>
          <a:custGeom>
            <a:avLst/>
            <a:gdLst/>
            <a:ahLst/>
            <a:cxnLst/>
            <a:rect l="l" t="t" r="r" b="b"/>
            <a:pathLst>
              <a:path w="2551797" h="2884265">
                <a:moveTo>
                  <a:pt x="0" y="0"/>
                </a:moveTo>
                <a:lnTo>
                  <a:pt x="2551798" y="0"/>
                </a:lnTo>
                <a:lnTo>
                  <a:pt x="2551798" y="2884264"/>
                </a:lnTo>
                <a:lnTo>
                  <a:pt x="0" y="2884264"/>
                </a:lnTo>
                <a:lnTo>
                  <a:pt x="0" y="0"/>
                </a:lnTo>
                <a:close/>
              </a:path>
            </a:pathLst>
          </a:custGeom>
          <a:blipFill>
            <a:blip r:embed="rId6"/>
            <a:stretch>
              <a:fillRect/>
            </a:stretch>
          </a:blipFill>
        </p:spPr>
        <p:txBody>
          <a:bodyPr/>
          <a:lstStyle/>
          <a:p>
            <a:endParaRPr lang="en-GB"/>
          </a:p>
        </p:txBody>
      </p:sp>
      <p:sp>
        <p:nvSpPr>
          <p:cNvPr id="12" name="TextBox 12"/>
          <p:cNvSpPr txBox="1"/>
          <p:nvPr/>
        </p:nvSpPr>
        <p:spPr>
          <a:xfrm>
            <a:off x="10341985" y="952510"/>
            <a:ext cx="9102609"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St Vincent de Paul</a:t>
            </a:r>
          </a:p>
        </p:txBody>
      </p:sp>
      <p:sp>
        <p:nvSpPr>
          <p:cNvPr id="13" name="TextBox 13"/>
          <p:cNvSpPr txBox="1"/>
          <p:nvPr/>
        </p:nvSpPr>
        <p:spPr>
          <a:xfrm>
            <a:off x="1508023" y="3286396"/>
            <a:ext cx="10018156" cy="6356350"/>
          </a:xfrm>
          <a:prstGeom prst="rect">
            <a:avLst/>
          </a:prstGeom>
        </p:spPr>
        <p:txBody>
          <a:bodyPr lIns="0" tIns="0" rIns="0" bIns="0" rtlCol="0" anchor="t">
            <a:spAutoFit/>
          </a:bodyPr>
          <a:lstStyle/>
          <a:p>
            <a:pPr algn="l">
              <a:lnSpc>
                <a:spcPts val="5599"/>
              </a:lnSpc>
            </a:pPr>
            <a:r>
              <a:rPr lang="en-US" sz="3999">
                <a:solidFill>
                  <a:srgbClr val="142143"/>
                </a:solidFill>
                <a:latin typeface="Poppins"/>
                <a:ea typeface="Poppins"/>
                <a:cs typeface="Poppins"/>
                <a:sym typeface="Poppins"/>
              </a:rPr>
              <a:t>Inspired by St Vincent de Paul, we try not to judge anyone, but to be welcoming to everybody we meet.</a:t>
            </a:r>
          </a:p>
          <a:p>
            <a:pPr algn="l">
              <a:lnSpc>
                <a:spcPts val="5599"/>
              </a:lnSpc>
            </a:pPr>
            <a:endParaRPr lang="en-US" sz="3999">
              <a:solidFill>
                <a:srgbClr val="142143"/>
              </a:solidFill>
              <a:latin typeface="Poppins"/>
              <a:ea typeface="Poppins"/>
              <a:cs typeface="Poppins"/>
              <a:sym typeface="Poppins"/>
            </a:endParaRPr>
          </a:p>
          <a:p>
            <a:pPr algn="l">
              <a:lnSpc>
                <a:spcPts val="5599"/>
              </a:lnSpc>
            </a:pPr>
            <a:r>
              <a:rPr lang="en-US" sz="3999">
                <a:solidFill>
                  <a:srgbClr val="142143"/>
                </a:solidFill>
                <a:latin typeface="Poppins"/>
                <a:ea typeface="Poppins"/>
                <a:cs typeface="Poppins"/>
                <a:sym typeface="Poppins"/>
              </a:rPr>
              <a:t>We are reminded of Jesus’ story of the Good Samaritan - a man who looked after a hurt stranger even though they were from different communities.</a:t>
            </a:r>
          </a:p>
          <a:p>
            <a:pPr algn="l">
              <a:lnSpc>
                <a:spcPts val="5599"/>
              </a:lnSpc>
              <a:spcBef>
                <a:spcPct val="0"/>
              </a:spcBef>
            </a:pPr>
            <a:endParaRPr lang="en-US" sz="3999">
              <a:solidFill>
                <a:srgbClr val="142143"/>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1335"/>
            <a:ext cx="18288000" cy="1625388"/>
            <a:chOff x="0" y="0"/>
            <a:chExt cx="24384000" cy="2167183"/>
          </a:xfrm>
        </p:grpSpPr>
        <p:sp>
          <p:nvSpPr>
            <p:cNvPr id="3" name="Freeform 3"/>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4" name="Freeform 4"/>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2"/>
              <a:stretch>
                <a:fillRect t="-112649" b="-116582"/>
              </a:stretch>
            </a:blipFill>
          </p:spPr>
          <p:txBody>
            <a:bodyPr/>
            <a:lstStyle/>
            <a:p>
              <a:endParaRPr lang="en-GB"/>
            </a:p>
          </p:txBody>
        </p:sp>
        <p:sp>
          <p:nvSpPr>
            <p:cNvPr id="5" name="Freeform 5"/>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t="-56115" b="-172985"/>
              </a:stretch>
            </a:blipFill>
          </p:spPr>
          <p:txBody>
            <a:bodyPr/>
            <a:lstStyle/>
            <a:p>
              <a:endParaRPr lang="en-GB"/>
            </a:p>
          </p:txBody>
        </p:sp>
        <p:sp>
          <p:nvSpPr>
            <p:cNvPr id="6" name="Freeform 6"/>
            <p:cNvSpPr/>
            <p:nvPr/>
          </p:nvSpPr>
          <p:spPr>
            <a:xfrm>
              <a:off x="140635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b="-229101"/>
              </a:stretch>
            </a:blipFill>
          </p:spPr>
          <p:txBody>
            <a:bodyPr/>
            <a:lstStyle/>
            <a:p>
              <a:endParaRPr lang="en-GB"/>
            </a:p>
          </p:txBody>
        </p:sp>
        <p:sp>
          <p:nvSpPr>
            <p:cNvPr id="7" name="Freeform 7"/>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8" name="Freeform 8"/>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2"/>
              <a:stretch>
                <a:fillRect t="-453429" r="-397130" b="-117155"/>
              </a:stretch>
            </a:blipFill>
          </p:spPr>
          <p:txBody>
            <a:bodyPr/>
            <a:lstStyle/>
            <a:p>
              <a:endParaRPr lang="en-GB"/>
            </a:p>
          </p:txBody>
        </p:sp>
      </p:grpSp>
      <p:sp>
        <p:nvSpPr>
          <p:cNvPr id="9" name="Freeform 9"/>
          <p:cNvSpPr/>
          <p:nvPr/>
        </p:nvSpPr>
        <p:spPr>
          <a:xfrm>
            <a:off x="11202166" y="2199728"/>
            <a:ext cx="7085834" cy="9802070"/>
          </a:xfrm>
          <a:custGeom>
            <a:avLst/>
            <a:gdLst/>
            <a:ahLst/>
            <a:cxnLst/>
            <a:rect l="l" t="t" r="r" b="b"/>
            <a:pathLst>
              <a:path w="7085834" h="9802070">
                <a:moveTo>
                  <a:pt x="0" y="0"/>
                </a:moveTo>
                <a:lnTo>
                  <a:pt x="7085834" y="0"/>
                </a:lnTo>
                <a:lnTo>
                  <a:pt x="7085834" y="9802070"/>
                </a:lnTo>
                <a:lnTo>
                  <a:pt x="0" y="9802070"/>
                </a:lnTo>
                <a:lnTo>
                  <a:pt x="0" y="0"/>
                </a:lnTo>
                <a:close/>
              </a:path>
            </a:pathLst>
          </a:custGeom>
          <a:blipFill>
            <a:blip r:embed="rId3"/>
            <a:stretch>
              <a:fillRect/>
            </a:stretch>
          </a:blipFill>
        </p:spPr>
        <p:txBody>
          <a:bodyPr/>
          <a:lstStyle/>
          <a:p>
            <a:endParaRPr lang="en-GB"/>
          </a:p>
        </p:txBody>
      </p:sp>
      <p:sp>
        <p:nvSpPr>
          <p:cNvPr id="10" name="Freeform 10"/>
          <p:cNvSpPr/>
          <p:nvPr/>
        </p:nvSpPr>
        <p:spPr>
          <a:xfrm>
            <a:off x="8068962" y="826955"/>
            <a:ext cx="14207040" cy="1758121"/>
          </a:xfrm>
          <a:custGeom>
            <a:avLst/>
            <a:gdLst/>
            <a:ahLst/>
            <a:cxnLst/>
            <a:rect l="l" t="t" r="r" b="b"/>
            <a:pathLst>
              <a:path w="14207040" h="1758121">
                <a:moveTo>
                  <a:pt x="0" y="0"/>
                </a:moveTo>
                <a:lnTo>
                  <a:pt x="14207040" y="0"/>
                </a:lnTo>
                <a:lnTo>
                  <a:pt x="14207040" y="1758121"/>
                </a:lnTo>
                <a:lnTo>
                  <a:pt x="0" y="17581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 name="Freeform 11"/>
          <p:cNvSpPr/>
          <p:nvPr/>
        </p:nvSpPr>
        <p:spPr>
          <a:xfrm>
            <a:off x="482341" y="516432"/>
            <a:ext cx="2551797" cy="2884265"/>
          </a:xfrm>
          <a:custGeom>
            <a:avLst/>
            <a:gdLst/>
            <a:ahLst/>
            <a:cxnLst/>
            <a:rect l="l" t="t" r="r" b="b"/>
            <a:pathLst>
              <a:path w="2551797" h="2884265">
                <a:moveTo>
                  <a:pt x="0" y="0"/>
                </a:moveTo>
                <a:lnTo>
                  <a:pt x="2551798" y="0"/>
                </a:lnTo>
                <a:lnTo>
                  <a:pt x="2551798" y="2884264"/>
                </a:lnTo>
                <a:lnTo>
                  <a:pt x="0" y="2884264"/>
                </a:lnTo>
                <a:lnTo>
                  <a:pt x="0" y="0"/>
                </a:lnTo>
                <a:close/>
              </a:path>
            </a:pathLst>
          </a:custGeom>
          <a:blipFill>
            <a:blip r:embed="rId6"/>
            <a:stretch>
              <a:fillRect/>
            </a:stretch>
          </a:blipFill>
        </p:spPr>
        <p:txBody>
          <a:bodyPr/>
          <a:lstStyle/>
          <a:p>
            <a:endParaRPr lang="en-GB"/>
          </a:p>
        </p:txBody>
      </p:sp>
      <p:sp>
        <p:nvSpPr>
          <p:cNvPr id="12" name="TextBox 12"/>
          <p:cNvSpPr txBox="1"/>
          <p:nvPr/>
        </p:nvSpPr>
        <p:spPr>
          <a:xfrm>
            <a:off x="1508023" y="3286396"/>
            <a:ext cx="9344820" cy="6356351"/>
          </a:xfrm>
          <a:prstGeom prst="rect">
            <a:avLst/>
          </a:prstGeom>
        </p:spPr>
        <p:txBody>
          <a:bodyPr lIns="0" tIns="0" rIns="0" bIns="0" rtlCol="0" anchor="t">
            <a:spAutoFit/>
          </a:bodyPr>
          <a:lstStyle/>
          <a:p>
            <a:pPr algn="l">
              <a:lnSpc>
                <a:spcPts val="5599"/>
              </a:lnSpc>
            </a:pPr>
            <a:r>
              <a:rPr lang="en-US" sz="3999" i="1">
                <a:solidFill>
                  <a:srgbClr val="142143"/>
                </a:solidFill>
                <a:latin typeface="Poppins Italics"/>
                <a:ea typeface="Poppins Italics"/>
                <a:cs typeface="Poppins Italics"/>
                <a:sym typeface="Poppins Italics"/>
              </a:rPr>
              <a:t>But a Samaritan, as he journeyed, came to where he was, and when he saw him, he had compassion.</a:t>
            </a:r>
          </a:p>
          <a:p>
            <a:pPr algn="l">
              <a:lnSpc>
                <a:spcPts val="5599"/>
              </a:lnSpc>
            </a:pPr>
            <a:endParaRPr lang="en-US" sz="3999" i="1">
              <a:solidFill>
                <a:srgbClr val="142143"/>
              </a:solidFill>
              <a:latin typeface="Poppins Italics"/>
              <a:ea typeface="Poppins Italics"/>
              <a:cs typeface="Poppins Italics"/>
              <a:sym typeface="Poppins Italics"/>
            </a:endParaRPr>
          </a:p>
          <a:p>
            <a:pPr algn="l">
              <a:lnSpc>
                <a:spcPts val="5599"/>
              </a:lnSpc>
              <a:spcBef>
                <a:spcPct val="0"/>
              </a:spcBef>
            </a:pPr>
            <a:r>
              <a:rPr lang="en-US" sz="3999" i="1">
                <a:solidFill>
                  <a:srgbClr val="142143"/>
                </a:solidFill>
                <a:latin typeface="Poppins Italics"/>
                <a:ea typeface="Poppins Italics"/>
                <a:cs typeface="Poppins Italics"/>
                <a:sym typeface="Poppins Italics"/>
              </a:rPr>
              <a:t>He went to him and bound up his wounds, pouring on oil and wine. Then he set him on his own animal and brought him to an inn and took care of him.                              </a:t>
            </a:r>
            <a:r>
              <a:rPr lang="en-US" sz="3999">
                <a:solidFill>
                  <a:srgbClr val="142143"/>
                </a:solidFill>
                <a:latin typeface="Poppins"/>
                <a:ea typeface="Poppins"/>
                <a:cs typeface="Poppins"/>
                <a:sym typeface="Poppins"/>
              </a:rPr>
              <a:t>     </a:t>
            </a:r>
          </a:p>
        </p:txBody>
      </p:sp>
      <p:sp>
        <p:nvSpPr>
          <p:cNvPr id="13" name="TextBox 13"/>
          <p:cNvSpPr txBox="1"/>
          <p:nvPr/>
        </p:nvSpPr>
        <p:spPr>
          <a:xfrm>
            <a:off x="9144000" y="1021803"/>
            <a:ext cx="9102609"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The Good Samaritan</a:t>
            </a:r>
          </a:p>
        </p:txBody>
      </p:sp>
      <p:sp>
        <p:nvSpPr>
          <p:cNvPr id="14" name="TextBox 14"/>
          <p:cNvSpPr txBox="1"/>
          <p:nvPr/>
        </p:nvSpPr>
        <p:spPr>
          <a:xfrm>
            <a:off x="8229600" y="9191625"/>
            <a:ext cx="2456059" cy="439544"/>
          </a:xfrm>
          <a:prstGeom prst="rect">
            <a:avLst/>
          </a:prstGeom>
        </p:spPr>
        <p:txBody>
          <a:bodyPr wrap="square" lIns="0" tIns="0" rIns="0" bIns="0" rtlCol="0" anchor="t">
            <a:spAutoFit/>
          </a:bodyPr>
          <a:lstStyle/>
          <a:p>
            <a:pPr algn="ctr">
              <a:lnSpc>
                <a:spcPts val="3639"/>
              </a:lnSpc>
            </a:pPr>
            <a:r>
              <a:rPr lang="en-US" sz="2599" dirty="0">
                <a:solidFill>
                  <a:srgbClr val="142143"/>
                </a:solidFill>
                <a:latin typeface="Poppins"/>
                <a:ea typeface="Poppins"/>
                <a:cs typeface="Poppins"/>
                <a:sym typeface="Poppins"/>
              </a:rPr>
              <a:t>Luke 10:33-34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1335"/>
            <a:ext cx="18288000" cy="1625388"/>
            <a:chOff x="0" y="0"/>
            <a:chExt cx="24384000" cy="2167183"/>
          </a:xfrm>
        </p:grpSpPr>
        <p:sp>
          <p:nvSpPr>
            <p:cNvPr id="3" name="Freeform 3"/>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4" name="Freeform 4"/>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2"/>
              <a:stretch>
                <a:fillRect t="-112649" b="-116582"/>
              </a:stretch>
            </a:blipFill>
          </p:spPr>
          <p:txBody>
            <a:bodyPr/>
            <a:lstStyle/>
            <a:p>
              <a:endParaRPr lang="en-GB"/>
            </a:p>
          </p:txBody>
        </p:sp>
        <p:sp>
          <p:nvSpPr>
            <p:cNvPr id="5" name="Freeform 5"/>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t="-56115" b="-172985"/>
              </a:stretch>
            </a:blipFill>
          </p:spPr>
          <p:txBody>
            <a:bodyPr/>
            <a:lstStyle/>
            <a:p>
              <a:endParaRPr lang="en-GB"/>
            </a:p>
          </p:txBody>
        </p:sp>
        <p:sp>
          <p:nvSpPr>
            <p:cNvPr id="6" name="Freeform 6"/>
            <p:cNvSpPr/>
            <p:nvPr/>
          </p:nvSpPr>
          <p:spPr>
            <a:xfrm>
              <a:off x="140635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b="-229101"/>
              </a:stretch>
            </a:blipFill>
          </p:spPr>
          <p:txBody>
            <a:bodyPr/>
            <a:lstStyle/>
            <a:p>
              <a:endParaRPr lang="en-GB"/>
            </a:p>
          </p:txBody>
        </p:sp>
        <p:sp>
          <p:nvSpPr>
            <p:cNvPr id="7" name="Freeform 7"/>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8" name="Freeform 8"/>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2"/>
              <a:stretch>
                <a:fillRect t="-453429" r="-397130" b="-117155"/>
              </a:stretch>
            </a:blipFill>
          </p:spPr>
          <p:txBody>
            <a:bodyPr/>
            <a:lstStyle/>
            <a:p>
              <a:endParaRPr lang="en-GB"/>
            </a:p>
          </p:txBody>
        </p:sp>
      </p:grpSp>
      <p:sp>
        <p:nvSpPr>
          <p:cNvPr id="9" name="Freeform 9"/>
          <p:cNvSpPr/>
          <p:nvPr/>
        </p:nvSpPr>
        <p:spPr>
          <a:xfrm>
            <a:off x="8068962" y="826955"/>
            <a:ext cx="14207040" cy="1758121"/>
          </a:xfrm>
          <a:custGeom>
            <a:avLst/>
            <a:gdLst/>
            <a:ahLst/>
            <a:cxnLst/>
            <a:rect l="l" t="t" r="r" b="b"/>
            <a:pathLst>
              <a:path w="14207040" h="1758121">
                <a:moveTo>
                  <a:pt x="0" y="0"/>
                </a:moveTo>
                <a:lnTo>
                  <a:pt x="14207040" y="0"/>
                </a:lnTo>
                <a:lnTo>
                  <a:pt x="14207040" y="1758121"/>
                </a:lnTo>
                <a:lnTo>
                  <a:pt x="0" y="17581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TextBox 10"/>
          <p:cNvSpPr txBox="1"/>
          <p:nvPr/>
        </p:nvSpPr>
        <p:spPr>
          <a:xfrm>
            <a:off x="11526178" y="1021803"/>
            <a:ext cx="9102609"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Let us pray...</a:t>
            </a:r>
          </a:p>
        </p:txBody>
      </p:sp>
      <p:sp>
        <p:nvSpPr>
          <p:cNvPr id="11" name="Freeform 11"/>
          <p:cNvSpPr/>
          <p:nvPr/>
        </p:nvSpPr>
        <p:spPr>
          <a:xfrm>
            <a:off x="482341" y="516432"/>
            <a:ext cx="2551797" cy="2884265"/>
          </a:xfrm>
          <a:custGeom>
            <a:avLst/>
            <a:gdLst/>
            <a:ahLst/>
            <a:cxnLst/>
            <a:rect l="l" t="t" r="r" b="b"/>
            <a:pathLst>
              <a:path w="2551797" h="2884265">
                <a:moveTo>
                  <a:pt x="0" y="0"/>
                </a:moveTo>
                <a:lnTo>
                  <a:pt x="2551798" y="0"/>
                </a:lnTo>
                <a:lnTo>
                  <a:pt x="2551798" y="2884264"/>
                </a:lnTo>
                <a:lnTo>
                  <a:pt x="0" y="2884264"/>
                </a:lnTo>
                <a:lnTo>
                  <a:pt x="0" y="0"/>
                </a:lnTo>
                <a:close/>
              </a:path>
            </a:pathLst>
          </a:custGeom>
          <a:blipFill>
            <a:blip r:embed="rId5"/>
            <a:stretch>
              <a:fillRect/>
            </a:stretch>
          </a:blipFill>
        </p:spPr>
        <p:txBody>
          <a:bodyPr/>
          <a:lstStyle/>
          <a:p>
            <a:endParaRPr lang="en-GB"/>
          </a:p>
        </p:txBody>
      </p:sp>
      <p:sp>
        <p:nvSpPr>
          <p:cNvPr id="12" name="TextBox 12"/>
          <p:cNvSpPr txBox="1"/>
          <p:nvPr/>
        </p:nvSpPr>
        <p:spPr>
          <a:xfrm>
            <a:off x="1758240" y="2962504"/>
            <a:ext cx="7635977" cy="6685280"/>
          </a:xfrm>
          <a:prstGeom prst="rect">
            <a:avLst/>
          </a:prstGeom>
        </p:spPr>
        <p:txBody>
          <a:bodyPr lIns="0" tIns="0" rIns="0" bIns="0" rtlCol="0" anchor="t">
            <a:spAutoFit/>
          </a:bodyPr>
          <a:lstStyle/>
          <a:p>
            <a:pPr algn="l">
              <a:lnSpc>
                <a:spcPts val="5319"/>
              </a:lnSpc>
            </a:pPr>
            <a:r>
              <a:rPr lang="en-US" sz="3799">
                <a:solidFill>
                  <a:srgbClr val="142143"/>
                </a:solidFill>
                <a:latin typeface="Poppins"/>
                <a:ea typeface="Poppins"/>
                <a:cs typeface="Poppins"/>
                <a:sym typeface="Poppins"/>
              </a:rPr>
              <a:t>Lord, we pray those who have left their country for any reason. May they be welcomed into their new home with love and warmth. </a:t>
            </a:r>
          </a:p>
          <a:p>
            <a:pPr algn="l">
              <a:lnSpc>
                <a:spcPts val="5319"/>
              </a:lnSpc>
            </a:pPr>
            <a:endParaRPr lang="en-US" sz="3799">
              <a:solidFill>
                <a:srgbClr val="142143"/>
              </a:solidFill>
              <a:latin typeface="Poppins"/>
              <a:ea typeface="Poppins"/>
              <a:cs typeface="Poppins"/>
              <a:sym typeface="Poppins"/>
            </a:endParaRPr>
          </a:p>
          <a:p>
            <a:pPr algn="l">
              <a:lnSpc>
                <a:spcPts val="5319"/>
              </a:lnSpc>
              <a:spcBef>
                <a:spcPct val="0"/>
              </a:spcBef>
            </a:pPr>
            <a:r>
              <a:rPr lang="en-US" sz="3799">
                <a:solidFill>
                  <a:srgbClr val="142143"/>
                </a:solidFill>
                <a:latin typeface="Poppins"/>
                <a:ea typeface="Poppins"/>
                <a:cs typeface="Poppins"/>
                <a:sym typeface="Poppins"/>
              </a:rPr>
              <a:t>Protect those who are away from friends and family, and help them find a supportive community wherever they are.</a:t>
            </a:r>
          </a:p>
        </p:txBody>
      </p:sp>
      <p:sp>
        <p:nvSpPr>
          <p:cNvPr id="13" name="Freeform 13"/>
          <p:cNvSpPr/>
          <p:nvPr/>
        </p:nvSpPr>
        <p:spPr>
          <a:xfrm>
            <a:off x="9892151" y="2536424"/>
            <a:ext cx="10736637" cy="7651740"/>
          </a:xfrm>
          <a:custGeom>
            <a:avLst/>
            <a:gdLst/>
            <a:ahLst/>
            <a:cxnLst/>
            <a:rect l="l" t="t" r="r" b="b"/>
            <a:pathLst>
              <a:path w="10736637" h="7651740">
                <a:moveTo>
                  <a:pt x="0" y="0"/>
                </a:moveTo>
                <a:lnTo>
                  <a:pt x="10736636" y="0"/>
                </a:lnTo>
                <a:lnTo>
                  <a:pt x="10736636" y="7651740"/>
                </a:lnTo>
                <a:lnTo>
                  <a:pt x="0" y="7651740"/>
                </a:lnTo>
                <a:lnTo>
                  <a:pt x="0" y="0"/>
                </a:lnTo>
                <a:close/>
              </a:path>
            </a:pathLst>
          </a:custGeom>
          <a:blipFill>
            <a:blip r:embed="rId6"/>
            <a:stretch>
              <a:fillRect l="-6968"/>
            </a:stretch>
          </a:blipFill>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1335"/>
            <a:ext cx="18288000" cy="1625388"/>
            <a:chOff x="0" y="0"/>
            <a:chExt cx="24384000" cy="2167183"/>
          </a:xfrm>
        </p:grpSpPr>
        <p:sp>
          <p:nvSpPr>
            <p:cNvPr id="3" name="Freeform 3"/>
            <p:cNvSpPr/>
            <p:nvPr/>
          </p:nvSpPr>
          <p:spPr>
            <a:xfrm>
              <a:off x="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4" name="Freeform 4"/>
            <p:cNvSpPr/>
            <p:nvPr/>
          </p:nvSpPr>
          <p:spPr>
            <a:xfrm>
              <a:off x="4688640" y="8578"/>
              <a:ext cx="4688640" cy="2157749"/>
            </a:xfrm>
            <a:custGeom>
              <a:avLst/>
              <a:gdLst/>
              <a:ahLst/>
              <a:cxnLst/>
              <a:rect l="l" t="t" r="r" b="b"/>
              <a:pathLst>
                <a:path w="4688640" h="2157749">
                  <a:moveTo>
                    <a:pt x="0" y="0"/>
                  </a:moveTo>
                  <a:lnTo>
                    <a:pt x="4688640" y="0"/>
                  </a:lnTo>
                  <a:lnTo>
                    <a:pt x="4688640" y="2157749"/>
                  </a:lnTo>
                  <a:lnTo>
                    <a:pt x="0" y="2157749"/>
                  </a:lnTo>
                  <a:lnTo>
                    <a:pt x="0" y="0"/>
                  </a:lnTo>
                  <a:close/>
                </a:path>
              </a:pathLst>
            </a:custGeom>
            <a:blipFill>
              <a:blip r:embed="rId2"/>
              <a:stretch>
                <a:fillRect t="-112649" b="-116582"/>
              </a:stretch>
            </a:blipFill>
          </p:spPr>
          <p:txBody>
            <a:bodyPr/>
            <a:lstStyle/>
            <a:p>
              <a:endParaRPr lang="en-GB"/>
            </a:p>
          </p:txBody>
        </p:sp>
        <p:sp>
          <p:nvSpPr>
            <p:cNvPr id="5" name="Freeform 5"/>
            <p:cNvSpPr/>
            <p:nvPr/>
          </p:nvSpPr>
          <p:spPr>
            <a:xfrm>
              <a:off x="93772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t="-56115" b="-172985"/>
              </a:stretch>
            </a:blipFill>
          </p:spPr>
          <p:txBody>
            <a:bodyPr/>
            <a:lstStyle/>
            <a:p>
              <a:endParaRPr lang="en-GB"/>
            </a:p>
          </p:txBody>
        </p:sp>
        <p:sp>
          <p:nvSpPr>
            <p:cNvPr id="6" name="Freeform 6"/>
            <p:cNvSpPr/>
            <p:nvPr/>
          </p:nvSpPr>
          <p:spPr>
            <a:xfrm>
              <a:off x="14063580" y="8578"/>
              <a:ext cx="4688640" cy="2158605"/>
            </a:xfrm>
            <a:custGeom>
              <a:avLst/>
              <a:gdLst/>
              <a:ahLst/>
              <a:cxnLst/>
              <a:rect l="l" t="t" r="r" b="b"/>
              <a:pathLst>
                <a:path w="4688640" h="2158605">
                  <a:moveTo>
                    <a:pt x="0" y="0"/>
                  </a:moveTo>
                  <a:lnTo>
                    <a:pt x="4688640" y="0"/>
                  </a:lnTo>
                  <a:lnTo>
                    <a:pt x="4688640" y="2158605"/>
                  </a:lnTo>
                  <a:lnTo>
                    <a:pt x="0" y="2158605"/>
                  </a:lnTo>
                  <a:lnTo>
                    <a:pt x="0" y="0"/>
                  </a:lnTo>
                  <a:close/>
                </a:path>
              </a:pathLst>
            </a:custGeom>
            <a:blipFill>
              <a:blip r:embed="rId2"/>
              <a:stretch>
                <a:fillRect b="-229101"/>
              </a:stretch>
            </a:blipFill>
          </p:spPr>
          <p:txBody>
            <a:bodyPr/>
            <a:lstStyle/>
            <a:p>
              <a:endParaRPr lang="en-GB"/>
            </a:p>
          </p:txBody>
        </p:sp>
        <p:sp>
          <p:nvSpPr>
            <p:cNvPr id="7" name="Freeform 7"/>
            <p:cNvSpPr/>
            <p:nvPr/>
          </p:nvSpPr>
          <p:spPr>
            <a:xfrm>
              <a:off x="18752220" y="0"/>
              <a:ext cx="4688640" cy="2135903"/>
            </a:xfrm>
            <a:custGeom>
              <a:avLst/>
              <a:gdLst/>
              <a:ahLst/>
              <a:cxnLst/>
              <a:rect l="l" t="t" r="r" b="b"/>
              <a:pathLst>
                <a:path w="4688640" h="2135903">
                  <a:moveTo>
                    <a:pt x="0" y="0"/>
                  </a:moveTo>
                  <a:lnTo>
                    <a:pt x="4688640" y="0"/>
                  </a:lnTo>
                  <a:lnTo>
                    <a:pt x="4688640" y="2135903"/>
                  </a:lnTo>
                  <a:lnTo>
                    <a:pt x="0" y="2135903"/>
                  </a:lnTo>
                  <a:lnTo>
                    <a:pt x="0" y="0"/>
                  </a:lnTo>
                  <a:close/>
                </a:path>
              </a:pathLst>
            </a:custGeom>
            <a:blipFill>
              <a:blip r:embed="rId2"/>
              <a:stretch>
                <a:fillRect b="-232599"/>
              </a:stretch>
            </a:blipFill>
          </p:spPr>
          <p:txBody>
            <a:bodyPr/>
            <a:lstStyle/>
            <a:p>
              <a:endParaRPr lang="en-GB"/>
            </a:p>
          </p:txBody>
        </p:sp>
        <p:sp>
          <p:nvSpPr>
            <p:cNvPr id="8" name="Freeform 8"/>
            <p:cNvSpPr/>
            <p:nvPr/>
          </p:nvSpPr>
          <p:spPr>
            <a:xfrm>
              <a:off x="23440860" y="8578"/>
              <a:ext cx="943140" cy="1059374"/>
            </a:xfrm>
            <a:custGeom>
              <a:avLst/>
              <a:gdLst/>
              <a:ahLst/>
              <a:cxnLst/>
              <a:rect l="l" t="t" r="r" b="b"/>
              <a:pathLst>
                <a:path w="943140" h="1059374">
                  <a:moveTo>
                    <a:pt x="0" y="0"/>
                  </a:moveTo>
                  <a:lnTo>
                    <a:pt x="943140" y="0"/>
                  </a:lnTo>
                  <a:lnTo>
                    <a:pt x="943140" y="1059374"/>
                  </a:lnTo>
                  <a:lnTo>
                    <a:pt x="0" y="1059374"/>
                  </a:lnTo>
                  <a:lnTo>
                    <a:pt x="0" y="0"/>
                  </a:lnTo>
                  <a:close/>
                </a:path>
              </a:pathLst>
            </a:custGeom>
            <a:blipFill>
              <a:blip r:embed="rId2"/>
              <a:stretch>
                <a:fillRect t="-453429" r="-397130" b="-117155"/>
              </a:stretch>
            </a:blipFill>
          </p:spPr>
          <p:txBody>
            <a:bodyPr/>
            <a:lstStyle/>
            <a:p>
              <a:endParaRPr lang="en-GB"/>
            </a:p>
          </p:txBody>
        </p:sp>
      </p:grpSp>
      <p:sp>
        <p:nvSpPr>
          <p:cNvPr id="9" name="Freeform 9"/>
          <p:cNvSpPr/>
          <p:nvPr/>
        </p:nvSpPr>
        <p:spPr>
          <a:xfrm>
            <a:off x="11773831" y="2129878"/>
            <a:ext cx="6514169" cy="8361549"/>
          </a:xfrm>
          <a:custGeom>
            <a:avLst/>
            <a:gdLst/>
            <a:ahLst/>
            <a:cxnLst/>
            <a:rect l="l" t="t" r="r" b="b"/>
            <a:pathLst>
              <a:path w="6514169" h="8361549">
                <a:moveTo>
                  <a:pt x="0" y="0"/>
                </a:moveTo>
                <a:lnTo>
                  <a:pt x="6514169" y="0"/>
                </a:lnTo>
                <a:lnTo>
                  <a:pt x="6514169" y="8361549"/>
                </a:lnTo>
                <a:lnTo>
                  <a:pt x="0" y="8361549"/>
                </a:lnTo>
                <a:lnTo>
                  <a:pt x="0" y="0"/>
                </a:lnTo>
                <a:close/>
              </a:path>
            </a:pathLst>
          </a:custGeom>
          <a:blipFill>
            <a:blip r:embed="rId3"/>
            <a:stretch>
              <a:fillRect l="-92659"/>
            </a:stretch>
          </a:blipFill>
        </p:spPr>
        <p:txBody>
          <a:bodyPr/>
          <a:lstStyle/>
          <a:p>
            <a:endParaRPr lang="en-GB"/>
          </a:p>
        </p:txBody>
      </p:sp>
      <p:sp>
        <p:nvSpPr>
          <p:cNvPr id="10" name="Freeform 10"/>
          <p:cNvSpPr/>
          <p:nvPr/>
        </p:nvSpPr>
        <p:spPr>
          <a:xfrm>
            <a:off x="8068962" y="826955"/>
            <a:ext cx="14207040" cy="1758121"/>
          </a:xfrm>
          <a:custGeom>
            <a:avLst/>
            <a:gdLst/>
            <a:ahLst/>
            <a:cxnLst/>
            <a:rect l="l" t="t" r="r" b="b"/>
            <a:pathLst>
              <a:path w="14207040" h="1758121">
                <a:moveTo>
                  <a:pt x="0" y="0"/>
                </a:moveTo>
                <a:lnTo>
                  <a:pt x="14207040" y="0"/>
                </a:lnTo>
                <a:lnTo>
                  <a:pt x="14207040" y="1758121"/>
                </a:lnTo>
                <a:lnTo>
                  <a:pt x="0" y="17581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 name="Freeform 11"/>
          <p:cNvSpPr/>
          <p:nvPr/>
        </p:nvSpPr>
        <p:spPr>
          <a:xfrm>
            <a:off x="482341" y="516432"/>
            <a:ext cx="2551797" cy="2884265"/>
          </a:xfrm>
          <a:custGeom>
            <a:avLst/>
            <a:gdLst/>
            <a:ahLst/>
            <a:cxnLst/>
            <a:rect l="l" t="t" r="r" b="b"/>
            <a:pathLst>
              <a:path w="2551797" h="2884265">
                <a:moveTo>
                  <a:pt x="0" y="0"/>
                </a:moveTo>
                <a:lnTo>
                  <a:pt x="2551798" y="0"/>
                </a:lnTo>
                <a:lnTo>
                  <a:pt x="2551798" y="2884264"/>
                </a:lnTo>
                <a:lnTo>
                  <a:pt x="0" y="2884264"/>
                </a:lnTo>
                <a:lnTo>
                  <a:pt x="0" y="0"/>
                </a:lnTo>
                <a:close/>
              </a:path>
            </a:pathLst>
          </a:custGeom>
          <a:blipFill>
            <a:blip r:embed="rId6"/>
            <a:stretch>
              <a:fillRect/>
            </a:stretch>
          </a:blipFill>
        </p:spPr>
        <p:txBody>
          <a:bodyPr/>
          <a:lstStyle/>
          <a:p>
            <a:endParaRPr lang="en-GB"/>
          </a:p>
        </p:txBody>
      </p:sp>
      <p:sp>
        <p:nvSpPr>
          <p:cNvPr id="12" name="TextBox 12"/>
          <p:cNvSpPr txBox="1"/>
          <p:nvPr/>
        </p:nvSpPr>
        <p:spPr>
          <a:xfrm>
            <a:off x="11526178" y="1021803"/>
            <a:ext cx="9102609" cy="1177925"/>
          </a:xfrm>
          <a:prstGeom prst="rect">
            <a:avLst/>
          </a:prstGeom>
        </p:spPr>
        <p:txBody>
          <a:bodyPr lIns="0" tIns="0" rIns="0" bIns="0" rtlCol="0" anchor="t">
            <a:spAutoFit/>
          </a:bodyPr>
          <a:lstStyle/>
          <a:p>
            <a:pPr algn="l">
              <a:lnSpc>
                <a:spcPts val="9100"/>
              </a:lnSpc>
            </a:pPr>
            <a:r>
              <a:rPr lang="en-US" sz="6500" b="1">
                <a:solidFill>
                  <a:srgbClr val="FFFFFF"/>
                </a:solidFill>
                <a:latin typeface="Poppins Bold"/>
                <a:ea typeface="Poppins Bold"/>
                <a:cs typeface="Poppins Bold"/>
                <a:sym typeface="Poppins Bold"/>
              </a:rPr>
              <a:t>Let us pray...</a:t>
            </a:r>
          </a:p>
        </p:txBody>
      </p:sp>
      <p:sp>
        <p:nvSpPr>
          <p:cNvPr id="13" name="TextBox 13"/>
          <p:cNvSpPr txBox="1"/>
          <p:nvPr/>
        </p:nvSpPr>
        <p:spPr>
          <a:xfrm>
            <a:off x="1758240" y="3286396"/>
            <a:ext cx="8683388" cy="4946650"/>
          </a:xfrm>
          <a:prstGeom prst="rect">
            <a:avLst/>
          </a:prstGeom>
        </p:spPr>
        <p:txBody>
          <a:bodyPr lIns="0" tIns="0" rIns="0" bIns="0" rtlCol="0" anchor="t">
            <a:spAutoFit/>
          </a:bodyPr>
          <a:lstStyle/>
          <a:p>
            <a:pPr algn="l">
              <a:lnSpc>
                <a:spcPts val="5599"/>
              </a:lnSpc>
              <a:spcBef>
                <a:spcPct val="0"/>
              </a:spcBef>
            </a:pPr>
            <a:r>
              <a:rPr lang="en-US" sz="3999" i="1">
                <a:solidFill>
                  <a:srgbClr val="142143"/>
                </a:solidFill>
                <a:latin typeface="Poppins Italics"/>
                <a:ea typeface="Poppins Italics"/>
                <a:cs typeface="Poppins Italics"/>
                <a:sym typeface="Poppins Italics"/>
              </a:rPr>
              <a:t>Open the doors of our heart.</a:t>
            </a:r>
          </a:p>
          <a:p>
            <a:pPr algn="l">
              <a:lnSpc>
                <a:spcPts val="5599"/>
              </a:lnSpc>
              <a:spcBef>
                <a:spcPct val="0"/>
              </a:spcBef>
            </a:pPr>
            <a:r>
              <a:rPr lang="en-US" sz="3999" i="1">
                <a:solidFill>
                  <a:srgbClr val="142143"/>
                </a:solidFill>
                <a:latin typeface="Poppins Italics"/>
                <a:ea typeface="Poppins Italics"/>
                <a:cs typeface="Poppins Italics"/>
                <a:sym typeface="Poppins Italics"/>
              </a:rPr>
              <a:t>Open the doors of welcome.</a:t>
            </a:r>
          </a:p>
          <a:p>
            <a:pPr algn="l">
              <a:lnSpc>
                <a:spcPts val="5599"/>
              </a:lnSpc>
              <a:spcBef>
                <a:spcPct val="0"/>
              </a:spcBef>
            </a:pPr>
            <a:r>
              <a:rPr lang="en-US" sz="3999" i="1">
                <a:solidFill>
                  <a:srgbClr val="142143"/>
                </a:solidFill>
                <a:latin typeface="Poppins Italics"/>
                <a:ea typeface="Poppins Italics"/>
                <a:cs typeface="Poppins Italics"/>
                <a:sym typeface="Poppins Italics"/>
              </a:rPr>
              <a:t>Open the doors of power.</a:t>
            </a:r>
          </a:p>
          <a:p>
            <a:pPr algn="l">
              <a:lnSpc>
                <a:spcPts val="5599"/>
              </a:lnSpc>
              <a:spcBef>
                <a:spcPct val="0"/>
              </a:spcBef>
            </a:pPr>
            <a:r>
              <a:rPr lang="en-US" sz="3999" i="1">
                <a:solidFill>
                  <a:srgbClr val="142143"/>
                </a:solidFill>
                <a:latin typeface="Poppins Italics"/>
                <a:ea typeface="Poppins Italics"/>
                <a:cs typeface="Poppins Italics"/>
                <a:sym typeface="Poppins Italics"/>
              </a:rPr>
              <a:t>Open the doors of our mind.</a:t>
            </a:r>
          </a:p>
          <a:p>
            <a:pPr algn="l">
              <a:lnSpc>
                <a:spcPts val="5599"/>
              </a:lnSpc>
              <a:spcBef>
                <a:spcPct val="0"/>
              </a:spcBef>
            </a:pPr>
            <a:r>
              <a:rPr lang="en-US" sz="3999" i="1">
                <a:solidFill>
                  <a:srgbClr val="142143"/>
                </a:solidFill>
                <a:latin typeface="Poppins Italics"/>
                <a:ea typeface="Poppins Italics"/>
                <a:cs typeface="Poppins Italics"/>
                <a:sym typeface="Poppins Italics"/>
              </a:rPr>
              <a:t>Open the doors to opportunity.</a:t>
            </a:r>
          </a:p>
          <a:p>
            <a:pPr algn="l">
              <a:lnSpc>
                <a:spcPts val="5599"/>
              </a:lnSpc>
              <a:spcBef>
                <a:spcPct val="0"/>
              </a:spcBef>
            </a:pPr>
            <a:r>
              <a:rPr lang="en-US" sz="3999" i="1">
                <a:solidFill>
                  <a:srgbClr val="142143"/>
                </a:solidFill>
                <a:latin typeface="Poppins Italics"/>
                <a:ea typeface="Poppins Italics"/>
                <a:cs typeface="Poppins Italics"/>
                <a:sym typeface="Poppins Italics"/>
              </a:rPr>
              <a:t>Amen.</a:t>
            </a:r>
          </a:p>
          <a:p>
            <a:pPr algn="l">
              <a:lnSpc>
                <a:spcPts val="5599"/>
              </a:lnSpc>
              <a:spcBef>
                <a:spcPct val="0"/>
              </a:spcBef>
            </a:pPr>
            <a:endParaRPr lang="en-US" sz="3999" i="1">
              <a:solidFill>
                <a:srgbClr val="142143"/>
              </a:solidFill>
              <a:latin typeface="Poppins Italics"/>
              <a:ea typeface="Poppins Italics"/>
              <a:cs typeface="Poppins Italics"/>
              <a:sym typeface="Poppins Itali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359</Words>
  <Application>Microsoft Office PowerPoint</Application>
  <PresentationFormat>Custom</PresentationFormat>
  <Paragraphs>33</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Poppins</vt:lpstr>
      <vt:lpstr>Poppins Italics</vt:lpstr>
      <vt:lpstr>Poppins 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Prayer and reflection for refugees</dc:title>
  <cp:lastModifiedBy>Ania Franczak</cp:lastModifiedBy>
  <cp:revision>2</cp:revision>
  <dcterms:created xsi:type="dcterms:W3CDTF">2006-08-16T00:00:00Z</dcterms:created>
  <dcterms:modified xsi:type="dcterms:W3CDTF">2026-06-17T12:59:00Z</dcterms:modified>
  <dc:identifier>DAGoLVAhS1E</dc:identifier>
</cp:coreProperties>
</file>